
<file path=[Content_Types].xml><?xml version="1.0" encoding="utf-8"?>
<Types xmlns="http://schemas.openxmlformats.org/package/2006/content-types">
  <Default Extension="tmp" ContentType="image/png"/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1"/>
  </p:notesMasterIdLst>
  <p:sldIdLst>
    <p:sldId id="256" r:id="rId2"/>
    <p:sldId id="287" r:id="rId3"/>
    <p:sldId id="288" r:id="rId4"/>
    <p:sldId id="270" r:id="rId5"/>
    <p:sldId id="259" r:id="rId6"/>
    <p:sldId id="277" r:id="rId7"/>
    <p:sldId id="278" r:id="rId8"/>
    <p:sldId id="291" r:id="rId9"/>
    <p:sldId id="279" r:id="rId10"/>
    <p:sldId id="292" r:id="rId11"/>
    <p:sldId id="280" r:id="rId12"/>
    <p:sldId id="293" r:id="rId13"/>
    <p:sldId id="281" r:id="rId14"/>
    <p:sldId id="294" r:id="rId15"/>
    <p:sldId id="295" r:id="rId16"/>
    <p:sldId id="266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289" r:id="rId27"/>
    <p:sldId id="309" r:id="rId28"/>
    <p:sldId id="310" r:id="rId29"/>
    <p:sldId id="274" r:id="rId30"/>
    <p:sldId id="271" r:id="rId31"/>
    <p:sldId id="285" r:id="rId32"/>
    <p:sldId id="284" r:id="rId33"/>
    <p:sldId id="286" r:id="rId34"/>
    <p:sldId id="275" r:id="rId35"/>
    <p:sldId id="299" r:id="rId36"/>
    <p:sldId id="290" r:id="rId37"/>
    <p:sldId id="296" r:id="rId38"/>
    <p:sldId id="297" r:id="rId39"/>
    <p:sldId id="298" r:id="rId40"/>
  </p:sldIdLst>
  <p:sldSz cx="9144000" cy="6858000" type="screen4x3"/>
  <p:notesSz cx="6799263" cy="99298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9A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429" autoAdjust="0"/>
  </p:normalViewPr>
  <p:slideViewPr>
    <p:cSldViewPr snapToGrid="0">
      <p:cViewPr varScale="1">
        <p:scale>
          <a:sx n="110" d="100"/>
          <a:sy n="110" d="100"/>
        </p:scale>
        <p:origin x="156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707253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6719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300" cy="446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4697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300" cy="446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86885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300" cy="446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75596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90048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79756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8496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1721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4859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2552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9460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0844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46547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9876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2834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143000" y="1122362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標題及直排文字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5"/>
            <a:ext cx="4351338" cy="788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直排標題及文字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3"/>
            <a:ext cx="5811838" cy="58007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682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0" y="862564"/>
            <a:ext cx="9144000" cy="55211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click</a:t>
            </a:r>
          </a:p>
          <a:p>
            <a:pPr lvl="1"/>
            <a:r>
              <a:rPr lang="en-US" dirty="0"/>
              <a:t>click</a:t>
            </a:r>
          </a:p>
          <a:p>
            <a:pPr lvl="2"/>
            <a:r>
              <a:rPr lang="en-US" dirty="0"/>
              <a:t>click</a:t>
            </a:r>
            <a:endParaRPr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7086601" y="6474619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altLang="zh-TW" smtClean="0">
                <a:solidFill>
                  <a:srgbClr val="888888"/>
                </a:solidFill>
                <a:ea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 dirty="0">
              <a:solidFill>
                <a:srgbClr val="888888"/>
              </a:solidFill>
              <a:ea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章節標題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6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6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對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62984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629841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4629151" y="1681163"/>
            <a:ext cx="3887390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4629151" y="2505075"/>
            <a:ext cx="3887390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含標題的內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190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381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含標題的圖片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28651" y="1825625"/>
            <a:ext cx="78866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4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76074664@mail.ncku.edu.tw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mp"/><Relationship Id="rId4" Type="http://schemas.openxmlformats.org/officeDocument/2006/relationships/image" Target="../media/image8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1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gif"/><Relationship Id="rId5" Type="http://schemas.openxmlformats.org/officeDocument/2006/relationships/image" Target="../media/image21.tmp"/><Relationship Id="rId4" Type="http://schemas.openxmlformats.org/officeDocument/2006/relationships/image" Target="../media/image20.jp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3.jpg"/><Relationship Id="rId7" Type="http://schemas.openxmlformats.org/officeDocument/2006/relationships/image" Target="../media/image47.jpg"/><Relationship Id="rId12" Type="http://schemas.openxmlformats.org/officeDocument/2006/relationships/image" Target="../media/image52.emf"/><Relationship Id="rId17" Type="http://schemas.openxmlformats.org/officeDocument/2006/relationships/image" Target="../media/image57.png"/><Relationship Id="rId2" Type="http://schemas.openxmlformats.org/officeDocument/2006/relationships/image" Target="../media/image2.tmp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11" Type="http://schemas.openxmlformats.org/officeDocument/2006/relationships/image" Target="../media/image51.emf"/><Relationship Id="rId5" Type="http://schemas.openxmlformats.org/officeDocument/2006/relationships/image" Target="../media/image45.jp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4.jpg"/><Relationship Id="rId9" Type="http://schemas.openxmlformats.org/officeDocument/2006/relationships/image" Target="../media/image49.jpg"/><Relationship Id="rId1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v.org/release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ython.org/downloads/" TargetMode="External"/><Relationship Id="rId4" Type="http://schemas.openxmlformats.org/officeDocument/2006/relationships/hyperlink" Target="http://www.cc.ncku.edu.tw/download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mp"/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m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tm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mp"/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m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mp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mp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m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1143000" y="879894"/>
            <a:ext cx="6858000" cy="260982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b" anchorCtr="0">
            <a:noAutofit/>
          </a:bodyPr>
          <a:lstStyle/>
          <a:p>
            <a:pPr>
              <a:buSzPct val="25000"/>
            </a:pPr>
            <a:r>
              <a:rPr lang="zh-TW" altLang="en-US" sz="2700" b="1" dirty="0">
                <a:latin typeface="Arial"/>
                <a:ea typeface="Arial"/>
                <a:cs typeface="Arial"/>
                <a:sym typeface="Arial"/>
              </a:rPr>
              <a:t>初階影像處理、嵌入式機器人視覺</a:t>
            </a:r>
            <a:br>
              <a:rPr lang="zh-TW" altLang="en-US" sz="2700" b="1" dirty="0">
                <a:latin typeface="Arial"/>
                <a:ea typeface="Arial"/>
                <a:cs typeface="Arial"/>
                <a:sym typeface="Arial"/>
              </a:rPr>
            </a:br>
            <a:r>
              <a:rPr lang="zh-TW" altLang="en-US" sz="2700" b="1" dirty="0">
                <a:latin typeface="Arial"/>
                <a:ea typeface="Arial"/>
                <a:cs typeface="Arial"/>
                <a:sym typeface="Arial"/>
              </a:rPr>
              <a:t>及人機互動 </a:t>
            </a:r>
            <a:r>
              <a:rPr lang="en-US" altLang="zh-TW" sz="2700" b="1" dirty="0">
                <a:latin typeface="Arial"/>
                <a:ea typeface="Arial"/>
                <a:cs typeface="Arial"/>
                <a:sym typeface="Arial"/>
              </a:rPr>
              <a:t>(Introduction to Image Processing, Embedded Robot Vision and Human-Computer Interaction)</a:t>
            </a:r>
            <a:br>
              <a:rPr lang="zh-TW" altLang="en-US" sz="2700" dirty="0">
                <a:latin typeface="Arial"/>
                <a:ea typeface="Arial"/>
                <a:cs typeface="Arial"/>
                <a:sym typeface="Arial"/>
              </a:rPr>
            </a:br>
            <a:br>
              <a:rPr lang="zh-TW" altLang="en-US" sz="2700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700" dirty="0">
                <a:latin typeface="Arial"/>
                <a:ea typeface="Arial"/>
                <a:cs typeface="Arial"/>
                <a:sym typeface="Arial"/>
              </a:rPr>
              <a:t>Homework 1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1143000" y="3558778"/>
            <a:ext cx="6858000" cy="208446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TA:</a:t>
            </a:r>
          </a:p>
          <a:p>
            <a:pPr indent="1815704" algn="l">
              <a:buSzPct val="25000"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Edward: </a:t>
            </a:r>
            <a:r>
              <a:rPr lang="en-US" altLang="zh-TW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thanhng1985@gmail.com</a:t>
            </a:r>
          </a:p>
          <a:p>
            <a:pPr indent="1815704" algn="l">
              <a:buSzPct val="25000"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Charlie: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  <a:hlinkClick r:id="rId3"/>
              </a:rPr>
              <a:t>p76074664@mail.ncku.edu</a:t>
            </a:r>
            <a:r>
              <a:rPr lang="en-US" altLang="zh-TW">
                <a:latin typeface="Arial"/>
                <a:ea typeface="Arial"/>
                <a:cs typeface="Arial"/>
                <a:sym typeface="Arial"/>
                <a:hlinkClick r:id="rId3"/>
              </a:rPr>
              <a:t>.tw</a:t>
            </a:r>
            <a:r>
              <a:rPr lang="en-US" altLang="zh-TW">
                <a:latin typeface="Arial"/>
                <a:ea typeface="Arial"/>
                <a:cs typeface="Arial"/>
                <a:sym typeface="Arial"/>
              </a:rPr>
              <a:t>  </a:t>
            </a:r>
            <a:endParaRPr lang="en-US" altLang="zh-TW" dirty="0">
              <a:latin typeface="Arial"/>
              <a:ea typeface="Arial"/>
              <a:cs typeface="Arial"/>
              <a:sym typeface="Arial"/>
            </a:endParaRPr>
          </a:p>
          <a:p>
            <a:pPr indent="1815704" algn="l">
              <a:buSzPct val="25000"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zh-TW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ffice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zh-TW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our: </a:t>
            </a:r>
            <a:r>
              <a:rPr lang="zh-TW" dirty="0">
                <a:latin typeface="Arial"/>
                <a:ea typeface="Arial"/>
                <a:cs typeface="Arial"/>
                <a:sym typeface="Arial"/>
              </a:rPr>
              <a:t>15:00~17:00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, Mon.</a:t>
            </a:r>
            <a:br>
              <a:rPr lang="en-US" altLang="zh-TW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                                                 20:00~22:00, Tue.</a:t>
            </a:r>
          </a:p>
          <a:p>
            <a:pPr indent="1815704" algn="l">
              <a:buSzPct val="25000"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At CSIE 9F Robotics Lab.</a:t>
            </a:r>
            <a:endParaRPr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0" y="538952"/>
            <a:ext cx="8635991" cy="2532311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a color image, “color.png”</a:t>
            </a:r>
          </a:p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Exchange 3 channels of the image </a:t>
            </a:r>
            <a:r>
              <a:rPr lang="en-US" altLang="zh-TW" sz="20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altLang="zh-TW" sz="2000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altLang="zh-TW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lang="en-US" altLang="zh-TW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altLang="zh-TW" sz="20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altLang="zh-TW" sz="2000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br>
              <a:rPr lang="en-US" altLang="zh-TW" sz="2000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2) Open a new window to show the result.</a:t>
            </a:r>
          </a:p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Answer</a:t>
            </a:r>
            <a:r>
              <a:rPr lang="zh-TW" altLang="en-US" sz="2000" dirty="0">
                <a:latin typeface="Arial"/>
                <a:ea typeface="Arial"/>
                <a:cs typeface="Arial"/>
                <a:sym typeface="Arial"/>
              </a:rPr>
              <a:t>：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(1)</a:t>
            </a:r>
            <a:r>
              <a:rPr lang="zh-TW" alt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void split(</a:t>
            </a:r>
            <a:r>
              <a:rPr lang="en-US" altLang="zh-TW" dirty="0" err="1">
                <a:latin typeface="Arial"/>
                <a:ea typeface="Arial"/>
                <a:cs typeface="Arial"/>
                <a:sym typeface="Arial"/>
              </a:rPr>
              <a:t>InputArray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 m, </a:t>
            </a:r>
            <a:r>
              <a:rPr lang="en-US" altLang="zh-TW" dirty="0" err="1">
                <a:latin typeface="Arial"/>
                <a:ea typeface="Arial"/>
                <a:cs typeface="Arial"/>
                <a:sym typeface="Arial"/>
              </a:rPr>
              <a:t>OutputArrayOfArrays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 mv)</a:t>
            </a:r>
          </a:p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endParaRPr lang="zh-TW" altLang="en-US" sz="2000" dirty="0"/>
          </a:p>
        </p:txBody>
      </p:sp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5304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1.2 Color Conversion 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b="1" dirty="0"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%)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: Answer 		  </a:t>
            </a:r>
            <a:r>
              <a:rPr lang="en-US" altLang="zh-TW" sz="28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sz="2800" dirty="0" err="1">
                <a:latin typeface="Arial"/>
                <a:ea typeface="Arial"/>
                <a:cs typeface="Arial"/>
                <a:sym typeface="Arial"/>
              </a:rPr>
              <a:t>Gimmy</a:t>
            </a:r>
            <a:r>
              <a:rPr lang="en-US" altLang="zh-TW" sz="2800" dirty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endParaRPr lang="zh-TW" altLang="en-US" sz="2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7106083" y="6574135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10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46868" y="1762767"/>
            <a:ext cx="65421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dk1"/>
                </a:solidFill>
              </a:rPr>
              <a:t>(2) void </a:t>
            </a:r>
            <a:r>
              <a:rPr lang="en-US" altLang="zh-TW" sz="2000" dirty="0">
                <a:solidFill>
                  <a:schemeClr val="dk1"/>
                </a:solidFill>
                <a:sym typeface="Calibri"/>
              </a:rPr>
              <a:t>merge(</a:t>
            </a:r>
            <a:r>
              <a:rPr lang="en-US" altLang="zh-TW" sz="2000" dirty="0" err="1">
                <a:solidFill>
                  <a:schemeClr val="dk1"/>
                </a:solidFill>
                <a:sym typeface="Calibri"/>
              </a:rPr>
              <a:t>InputArrayOfArrays</a:t>
            </a:r>
            <a:r>
              <a:rPr lang="en-US" altLang="zh-TW" sz="2000" dirty="0">
                <a:solidFill>
                  <a:schemeClr val="dk1"/>
                </a:solidFill>
              </a:rPr>
              <a:t> mv, </a:t>
            </a:r>
            <a:r>
              <a:rPr lang="en-US" altLang="zh-TW" sz="2000" dirty="0" err="1">
                <a:solidFill>
                  <a:schemeClr val="dk1"/>
                </a:solidFill>
              </a:rPr>
              <a:t>OutputArray</a:t>
            </a:r>
            <a:r>
              <a:rPr lang="en-US" altLang="zh-TW" sz="2000" dirty="0">
                <a:solidFill>
                  <a:schemeClr val="dk1"/>
                </a:solidFill>
              </a:rPr>
              <a:t> </a:t>
            </a:r>
            <a:r>
              <a:rPr lang="en-US" altLang="zh-TW" sz="2000" dirty="0" err="1">
                <a:solidFill>
                  <a:schemeClr val="dk1"/>
                </a:solidFill>
              </a:rPr>
              <a:t>dst</a:t>
            </a:r>
            <a:r>
              <a:rPr lang="en-US" altLang="zh-TW" sz="2000" dirty="0">
                <a:solidFill>
                  <a:schemeClr val="dk1"/>
                </a:solidFill>
              </a:rPr>
              <a:t>)</a:t>
            </a:r>
            <a:endParaRPr lang="zh-TW" altLang="en-US" sz="2000" dirty="0">
              <a:solidFill>
                <a:schemeClr val="dk1"/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07" y="3071263"/>
            <a:ext cx="3854003" cy="331801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84621" y="4067606"/>
            <a:ext cx="1743525" cy="200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684621" y="5143247"/>
            <a:ext cx="1743525" cy="2002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 descr="color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261" y="3428245"/>
            <a:ext cx="2422185" cy="2652392"/>
          </a:xfrm>
          <a:prstGeom prst="rect">
            <a:avLst/>
          </a:prstGeom>
        </p:spPr>
      </p:pic>
      <p:pic>
        <p:nvPicPr>
          <p:cNvPr id="17" name="內容版面配置區 3" descr="color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797" y="3447817"/>
            <a:ext cx="2397176" cy="26250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1824402" y="2118248"/>
            <a:ext cx="70655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indent="-85725">
              <a:buFont typeface="Arial" panose="020B0604020202020204" pitchFamily="34" charset="0"/>
              <a:buChar char="•"/>
            </a:pPr>
            <a:r>
              <a:rPr lang="en-US" altLang="zh-TW" dirty="0" err="1"/>
              <a:t>src</a:t>
            </a:r>
            <a:r>
              <a:rPr lang="en-US" altLang="zh-TW" dirty="0"/>
              <a:t> – input multi-channel array(</a:t>
            </a:r>
            <a:r>
              <a:rPr lang="en-US" altLang="zh-TW" dirty="0">
                <a:solidFill>
                  <a:srgbClr val="0000FF"/>
                </a:solidFill>
              </a:rPr>
              <a:t>B</a:t>
            </a:r>
            <a:r>
              <a:rPr lang="en-US" altLang="zh-TW" dirty="0">
                <a:solidFill>
                  <a:schemeClr val="accent6"/>
                </a:solidFill>
              </a:rPr>
              <a:t>G</a:t>
            </a:r>
            <a:r>
              <a:rPr lang="en-US" altLang="zh-TW" dirty="0">
                <a:solidFill>
                  <a:srgbClr val="FF0000"/>
                </a:solidFill>
              </a:rPr>
              <a:t>R</a:t>
            </a:r>
            <a:r>
              <a:rPr lang="en-US" altLang="zh-TW" dirty="0"/>
              <a:t>)</a:t>
            </a: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en-US" altLang="zh-TW" dirty="0"/>
              <a:t>mv – output array or vector of arrays(</a:t>
            </a:r>
            <a:r>
              <a:rPr lang="en-US" altLang="zh-TW" dirty="0">
                <a:solidFill>
                  <a:srgbClr val="FF0000"/>
                </a:solidFill>
              </a:rPr>
              <a:t>R</a:t>
            </a:r>
            <a:r>
              <a:rPr lang="en-US" altLang="zh-TW" dirty="0">
                <a:solidFill>
                  <a:srgbClr val="0000FF"/>
                </a:solidFill>
              </a:rPr>
              <a:t>B</a:t>
            </a:r>
            <a:r>
              <a:rPr lang="en-US" altLang="zh-TW" dirty="0">
                <a:solidFill>
                  <a:schemeClr val="accent6"/>
                </a:solidFill>
              </a:rPr>
              <a:t>G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4947070" y="2903524"/>
            <a:ext cx="9845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Input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7307641" y="2852987"/>
            <a:ext cx="12634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Output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7897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3271444" y="3528996"/>
            <a:ext cx="5872556" cy="3100166"/>
            <a:chOff x="113475" y="3260408"/>
            <a:chExt cx="6914075" cy="3388874"/>
          </a:xfrm>
        </p:grpSpPr>
        <p:pic>
          <p:nvPicPr>
            <p:cNvPr id="149" name="Shape 1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3475" y="3260408"/>
              <a:ext cx="6914075" cy="3388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" name="Shape 150"/>
            <p:cNvSpPr/>
            <p:nvPr/>
          </p:nvSpPr>
          <p:spPr>
            <a:xfrm>
              <a:off x="3275012" y="4821413"/>
              <a:ext cx="591000" cy="4674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090116" cy="58559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1.3 Image Flipping 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b="1" dirty="0"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%)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53884" y="559720"/>
            <a:ext cx="8993193" cy="206271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an image, dog.bmp</a:t>
            </a:r>
          </a:p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Flip the image (dog.bmp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zh-TW" alt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and open a new window to show the result.</a:t>
            </a:r>
            <a:endParaRPr lang="zh-TW" altLang="en-US" sz="2000" dirty="0">
              <a:latin typeface="Arial"/>
              <a:ea typeface="Arial"/>
              <a:cs typeface="Arial"/>
              <a:sym typeface="Arial"/>
            </a:endParaRPr>
          </a:p>
          <a:p>
            <a:pPr marL="361950" indent="-361950">
              <a:lnSpc>
                <a:spcPct val="100000"/>
              </a:lnSpc>
            </a:pPr>
            <a:r>
              <a:rPr lang="en-US" altLang="zh-TW" sz="2000" dirty="0"/>
              <a:t>Hint: </a:t>
            </a:r>
            <a:r>
              <a:rPr lang="zh-TW" sz="2000" b="0" i="0" u="none" strike="noStrike" cap="none" dirty="0">
                <a:solidFill>
                  <a:schemeClr val="dk1"/>
                </a:solidFill>
                <a:sym typeface="Calibri"/>
              </a:rPr>
              <a:t>Textbook Chapter </a:t>
            </a:r>
            <a:r>
              <a:rPr lang="zh-TW" sz="2000" dirty="0"/>
              <a:t>3</a:t>
            </a:r>
            <a:r>
              <a:rPr lang="en-US" altLang="zh-TW" dirty="0"/>
              <a:t>, </a:t>
            </a:r>
            <a:r>
              <a:rPr lang="en-US" altLang="zh-TW" sz="2000" dirty="0"/>
              <a:t>p.31 ~ p.44 </a:t>
            </a:r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11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866704-6F2B-4094-A5F9-546A63952B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61" t="13780" r="71111" b="30576"/>
          <a:stretch/>
        </p:blipFill>
        <p:spPr>
          <a:xfrm>
            <a:off x="181155" y="2707430"/>
            <a:ext cx="2675502" cy="40424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4106DDA-268B-48B0-A671-BAE936BC113F}"/>
              </a:ext>
            </a:extLst>
          </p:cNvPr>
          <p:cNvSpPr/>
          <p:nvPr/>
        </p:nvSpPr>
        <p:spPr>
          <a:xfrm>
            <a:off x="541691" y="4892159"/>
            <a:ext cx="1954429" cy="7667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036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090116" cy="58559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1.3 Image Flipping 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b="1" dirty="0"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%)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: Answer 		    </a:t>
            </a:r>
            <a:r>
              <a:rPr lang="en-US" altLang="zh-TW" sz="24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sz="2400" dirty="0" err="1">
                <a:latin typeface="Arial"/>
                <a:ea typeface="Arial"/>
                <a:cs typeface="Arial"/>
                <a:sym typeface="Arial"/>
              </a:rPr>
              <a:t>Gimmy</a:t>
            </a:r>
            <a:r>
              <a:rPr lang="en-US" altLang="zh-TW" sz="2400" dirty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zh-TW" altLang="en-US" sz="2400" b="1" dirty="0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53884" y="559720"/>
            <a:ext cx="8993193" cy="206271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an image, dog.bmp</a:t>
            </a:r>
          </a:p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Flip the image (dog.bmp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zh-TW" alt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and open a new window to show the result.</a:t>
            </a:r>
            <a:endParaRPr lang="zh-TW" altLang="en-US" sz="2000" dirty="0">
              <a:latin typeface="Arial"/>
              <a:ea typeface="Arial"/>
              <a:cs typeface="Arial"/>
              <a:sym typeface="Arial"/>
            </a:endParaRPr>
          </a:p>
          <a:p>
            <a:pPr marL="361950" indent="-361950">
              <a:lnSpc>
                <a:spcPct val="100000"/>
              </a:lnSpc>
            </a:pPr>
            <a:r>
              <a:rPr lang="en-US" altLang="zh-TW" dirty="0"/>
              <a:t>Answer: (1) void flip(</a:t>
            </a:r>
            <a:r>
              <a:rPr lang="en-US" altLang="zh-TW" dirty="0" err="1"/>
              <a:t>InputArray</a:t>
            </a:r>
            <a:r>
              <a:rPr lang="en-US" altLang="zh-TW" dirty="0"/>
              <a:t> </a:t>
            </a:r>
            <a:r>
              <a:rPr lang="en-US" altLang="zh-TW" dirty="0" err="1"/>
              <a:t>src</a:t>
            </a:r>
            <a:r>
              <a:rPr lang="en-US" altLang="zh-TW" dirty="0"/>
              <a:t>, </a:t>
            </a:r>
            <a:r>
              <a:rPr lang="en-US" altLang="zh-TW" dirty="0" err="1"/>
              <a:t>OutputArray</a:t>
            </a:r>
            <a:r>
              <a:rPr lang="en-US" altLang="zh-TW" dirty="0"/>
              <a:t> </a:t>
            </a:r>
            <a:r>
              <a:rPr lang="en-US" altLang="zh-TW" dirty="0" err="1"/>
              <a:t>dst</a:t>
            </a:r>
            <a:r>
              <a:rPr lang="en-US" altLang="zh-TW" dirty="0"/>
              <a:t>, </a:t>
            </a:r>
            <a:r>
              <a:rPr lang="en-US" altLang="zh-TW" dirty="0" err="1"/>
              <a:t>int</a:t>
            </a:r>
            <a:r>
              <a:rPr lang="en-US" altLang="zh-TW" dirty="0"/>
              <a:t> </a:t>
            </a:r>
            <a:r>
              <a:rPr lang="en-US" altLang="zh-TW" dirty="0" err="1"/>
              <a:t>flipCode</a:t>
            </a:r>
            <a:r>
              <a:rPr lang="en-US" altLang="zh-TW" dirty="0"/>
              <a:t>)</a:t>
            </a:r>
            <a:endParaRPr lang="en-US" altLang="zh-TW" sz="2000" dirty="0"/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12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/>
          <a:srcRect r="10527"/>
          <a:stretch/>
        </p:blipFill>
        <p:spPr>
          <a:xfrm>
            <a:off x="700385" y="3202916"/>
            <a:ext cx="5106839" cy="2925043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4"/>
          <a:srcRect t="2064" r="51110" b="3077"/>
          <a:stretch/>
        </p:blipFill>
        <p:spPr>
          <a:xfrm>
            <a:off x="6730707" y="1894922"/>
            <a:ext cx="2305525" cy="2184931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4"/>
          <a:srcRect l="51412" t="2064" r="1233" b="3077"/>
          <a:stretch/>
        </p:blipFill>
        <p:spPr>
          <a:xfrm>
            <a:off x="6755353" y="4228236"/>
            <a:ext cx="2256231" cy="2207536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739016" y="4768727"/>
            <a:ext cx="2217126" cy="2769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402948" y="1587231"/>
            <a:ext cx="24160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rPr>
              <a:t>(2) Mat Mat::clone()</a:t>
            </a:r>
            <a:endParaRPr lang="zh-TW" altLang="en-US" sz="2000" dirty="0">
              <a:solidFill>
                <a:schemeClr val="dk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39016" y="5574133"/>
            <a:ext cx="2217126" cy="2769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739016" y="5851046"/>
            <a:ext cx="2217126" cy="2769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1835771" y="1894922"/>
            <a:ext cx="54185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indent="-85725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 0 : flipping around the x-axis</a:t>
            </a: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positive value (for example, 1) : flipping around y-axis</a:t>
            </a: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Negative value (for example, -1) : flipping around both axes</a:t>
            </a:r>
            <a:endParaRPr lang="zh-TW" altLang="en-US" dirty="0">
              <a:solidFill>
                <a:schemeClr val="dk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418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-18949" y="0"/>
            <a:ext cx="9144000" cy="53788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3" indent="-1949053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1.4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Blending 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b="1" dirty="0"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%)</a:t>
            </a:r>
            <a:endParaRPr lang="zh-TW" altLang="en-US" sz="2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52745" y="537882"/>
            <a:ext cx="9056359" cy="3263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0" indent="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2 images, dog.bmp and the result of 1.3</a:t>
            </a:r>
          </a:p>
          <a:p>
            <a:pPr marL="0" indent="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Combine two images (dog.bmp and the result of 1.3).</a:t>
            </a:r>
            <a:br>
              <a:rPr lang="en-US" altLang="zh-TW" sz="2000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2) Use </a:t>
            </a:r>
            <a:r>
              <a:rPr lang="en-US" altLang="zh-TW" sz="2000" dirty="0"/>
              <a:t>Trackbar</a:t>
            </a:r>
            <a:r>
              <a:rPr lang="en-US" altLang="zh-TW" sz="2000" dirty="0">
                <a:latin typeface="Arial"/>
                <a:cs typeface="Arial"/>
                <a:sym typeface="Arial"/>
              </a:rPr>
              <a:t> to change the weighting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and show the result in the new window.</a:t>
            </a:r>
            <a:endParaRPr lang="en-US" altLang="zh-TW" sz="2000" dirty="0"/>
          </a:p>
          <a:p>
            <a:pPr marL="0" indent="361950">
              <a:lnSpc>
                <a:spcPct val="100000"/>
              </a:lnSpc>
            </a:pPr>
            <a:r>
              <a:rPr lang="en-US" altLang="zh-TW" sz="2000" dirty="0"/>
              <a:t>Hint:</a:t>
            </a:r>
            <a:endParaRPr lang="en-US" altLang="zh-TW" dirty="0"/>
          </a:p>
          <a:p>
            <a:pPr marL="361950" lvl="1" indent="241300">
              <a:lnSpc>
                <a:spcPct val="100000"/>
              </a:lnSpc>
            </a:pPr>
            <a:r>
              <a:rPr lang="en-US" altLang="zh-TW" dirty="0"/>
              <a:t>Textbook Chapter 3, p. 51 ~ 51</a:t>
            </a:r>
          </a:p>
          <a:p>
            <a:pPr marL="361950" lvl="1" indent="241300">
              <a:lnSpc>
                <a:spcPct val="100000"/>
              </a:lnSpc>
            </a:pPr>
            <a:r>
              <a:rPr lang="en-US" altLang="zh-TW" sz="2000" dirty="0" err="1"/>
              <a:t>createTrackbar</a:t>
            </a:r>
            <a:r>
              <a:rPr lang="en-US" altLang="zh-TW" sz="2000" dirty="0"/>
              <a:t>(...);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sldNum" idx="12"/>
          </p:nvPr>
        </p:nvSpPr>
        <p:spPr>
          <a:xfrm>
            <a:off x="7419197" y="6619307"/>
            <a:ext cx="1689908" cy="23869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13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Shape 158"/>
          <p:cNvPicPr preferRelativeResize="0"/>
          <p:nvPr/>
        </p:nvPicPr>
        <p:blipFill rotWithShape="1">
          <a:blip r:embed="rId3">
            <a:alphaModFix/>
          </a:blip>
          <a:srcRect b="63351"/>
          <a:stretch/>
        </p:blipFill>
        <p:spPr>
          <a:xfrm>
            <a:off x="4250504" y="3066690"/>
            <a:ext cx="3223444" cy="1412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2316" y="4678390"/>
            <a:ext cx="1643603" cy="197628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/>
          <p:nvPr/>
        </p:nvSpPr>
        <p:spPr>
          <a:xfrm>
            <a:off x="5918693" y="4726204"/>
            <a:ext cx="119890" cy="13401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pic>
        <p:nvPicPr>
          <p:cNvPr id="164" name="Shape 1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5501" y="4682050"/>
            <a:ext cx="1643604" cy="196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/>
          <p:nvPr/>
        </p:nvSpPr>
        <p:spPr>
          <a:xfrm>
            <a:off x="7905706" y="4726204"/>
            <a:ext cx="119890" cy="13401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66" name="Shape 166"/>
          <p:cNvSpPr/>
          <p:nvPr/>
        </p:nvSpPr>
        <p:spPr>
          <a:xfrm>
            <a:off x="3931681" y="4726204"/>
            <a:ext cx="119890" cy="13401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" name="向右箭號 1"/>
          <p:cNvSpPr/>
          <p:nvPr/>
        </p:nvSpPr>
        <p:spPr>
          <a:xfrm>
            <a:off x="4914041" y="5748885"/>
            <a:ext cx="398719" cy="1822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向右箭號 14"/>
          <p:cNvSpPr/>
          <p:nvPr/>
        </p:nvSpPr>
        <p:spPr>
          <a:xfrm>
            <a:off x="7059209" y="5734361"/>
            <a:ext cx="398719" cy="1822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161" name="Shape 1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23946" y="4726204"/>
            <a:ext cx="1643604" cy="1963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0B6FAA-2994-4291-94EA-3603585DDCB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661" t="13780" r="71111" b="30576"/>
          <a:stretch/>
        </p:blipFill>
        <p:spPr>
          <a:xfrm>
            <a:off x="346805" y="3001992"/>
            <a:ext cx="2552097" cy="385600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5F52B2E-1B56-4D39-BF0D-5C8C8049770C}"/>
              </a:ext>
            </a:extLst>
          </p:cNvPr>
          <p:cNvSpPr/>
          <p:nvPr/>
        </p:nvSpPr>
        <p:spPr>
          <a:xfrm>
            <a:off x="709240" y="5931145"/>
            <a:ext cx="1835552" cy="7314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002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-18949" y="0"/>
            <a:ext cx="9144000" cy="53788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3" indent="-1949053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1.4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Blending 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b="1" dirty="0"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%)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: Answer 				     </a:t>
            </a:r>
            <a:r>
              <a:rPr lang="en-US" altLang="zh-TW" sz="24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sz="2400" dirty="0" err="1">
                <a:latin typeface="Arial"/>
                <a:ea typeface="Arial"/>
                <a:cs typeface="Arial"/>
                <a:sym typeface="Arial"/>
              </a:rPr>
              <a:t>Gimmy</a:t>
            </a:r>
            <a:r>
              <a:rPr lang="en-US" altLang="zh-TW" sz="2400" dirty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zh-TW" alt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endParaRPr lang="zh-TW" altLang="en-US" sz="2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52745" y="537882"/>
            <a:ext cx="9056359" cy="3263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0" indent="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2 images, dog.bmp and the result of 1.3</a:t>
            </a:r>
          </a:p>
          <a:p>
            <a:pPr marL="0" indent="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Combine two images (dog.bmp and the result of 1.3).</a:t>
            </a:r>
            <a:br>
              <a:rPr lang="en-US" altLang="zh-TW" sz="2000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2) Use </a:t>
            </a:r>
            <a:r>
              <a:rPr lang="en-US" altLang="zh-TW" sz="2000" dirty="0"/>
              <a:t>Trackbar</a:t>
            </a:r>
            <a:r>
              <a:rPr lang="en-US" altLang="zh-TW" sz="2000" dirty="0">
                <a:latin typeface="Arial"/>
                <a:cs typeface="Arial"/>
                <a:sym typeface="Arial"/>
              </a:rPr>
              <a:t> to change the weighting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and show the result in the new window.</a:t>
            </a:r>
            <a:endParaRPr lang="en-US" altLang="zh-TW" sz="2000" dirty="0"/>
          </a:p>
          <a:p>
            <a:pPr marL="0" indent="361950">
              <a:lnSpc>
                <a:spcPct val="100000"/>
              </a:lnSpc>
            </a:pPr>
            <a:r>
              <a:rPr lang="en-US" altLang="zh-TW" dirty="0"/>
              <a:t>Answer</a:t>
            </a:r>
            <a:r>
              <a:rPr lang="en-US" altLang="zh-TW" sz="2000" dirty="0"/>
              <a:t>:</a:t>
            </a:r>
            <a:endParaRPr lang="en-US" altLang="zh-TW" dirty="0"/>
          </a:p>
        </p:txBody>
      </p:sp>
      <p:sp>
        <p:nvSpPr>
          <p:cNvPr id="157" name="Shape 157"/>
          <p:cNvSpPr txBox="1">
            <a:spLocks noGrp="1"/>
          </p:cNvSpPr>
          <p:nvPr>
            <p:ph type="sldNum" idx="12"/>
          </p:nvPr>
        </p:nvSpPr>
        <p:spPr>
          <a:xfrm>
            <a:off x="7419197" y="6619307"/>
            <a:ext cx="1689908" cy="23869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14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2312379"/>
            <a:ext cx="91091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indent="-361950"/>
            <a:r>
              <a:rPr lang="en-US" altLang="zh-TW" sz="1800" dirty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rPr>
              <a:t>(1) </a:t>
            </a:r>
            <a:r>
              <a:rPr lang="en-US" altLang="zh-TW" sz="1800" dirty="0" err="1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rPr>
              <a:t>int</a:t>
            </a:r>
            <a:r>
              <a:rPr lang="en-US" altLang="zh-TW" sz="1800" dirty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rPr>
              <a:t> </a:t>
            </a:r>
            <a:r>
              <a:rPr lang="en-US" altLang="zh-TW" sz="1800" dirty="0" err="1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rPr>
              <a:t>createTrackbar</a:t>
            </a:r>
            <a:r>
              <a:rPr lang="en-US" altLang="zh-TW" sz="1800" dirty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rPr>
              <a:t>(</a:t>
            </a:r>
            <a:r>
              <a:rPr lang="en-US" altLang="zh-TW" sz="1800" dirty="0" err="1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rPr>
              <a:t>const</a:t>
            </a:r>
            <a:r>
              <a:rPr lang="en-US" altLang="zh-TW" sz="1800" dirty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rPr>
              <a:t> </a:t>
            </a:r>
            <a:r>
              <a:rPr lang="en-US" altLang="zh-TW" sz="1800" dirty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string&amp; </a:t>
            </a:r>
            <a:r>
              <a:rPr lang="en-US" altLang="zh-TW" sz="1800" dirty="0" err="1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trackbarname</a:t>
            </a:r>
            <a:r>
              <a:rPr lang="en-US" altLang="zh-TW" sz="1800" dirty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TW" sz="1800" dirty="0" err="1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altLang="zh-TW" sz="1800" dirty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string&amp; </a:t>
            </a:r>
            <a:r>
              <a:rPr lang="en-US" altLang="zh-TW" sz="1800" dirty="0" err="1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winname</a:t>
            </a:r>
            <a:r>
              <a:rPr lang="en-US" altLang="zh-TW" sz="1800" dirty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TW" sz="1800" dirty="0" err="1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TW" sz="1800" dirty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* value, </a:t>
            </a:r>
            <a:r>
              <a:rPr lang="en-US" altLang="zh-TW" sz="1800" dirty="0" err="1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TW" sz="1800" dirty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count, </a:t>
            </a:r>
            <a:r>
              <a:rPr lang="en-US" altLang="zh-TW" sz="1800" dirty="0" err="1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TrackbarCallback</a:t>
            </a:r>
            <a:r>
              <a:rPr lang="en-US" altLang="zh-TW" sz="1800" dirty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800" dirty="0" err="1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onChange</a:t>
            </a:r>
            <a:r>
              <a:rPr lang="en-US" altLang="zh-TW" sz="1800" dirty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=0, void* </a:t>
            </a:r>
            <a:r>
              <a:rPr lang="en-US" altLang="zh-TW" sz="1800" dirty="0" err="1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userdata</a:t>
            </a:r>
            <a:r>
              <a:rPr lang="en-US" altLang="zh-TW" sz="1800" dirty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=0)</a:t>
            </a:r>
            <a:endParaRPr lang="zh-TW" altLang="en-US" sz="1800" dirty="0">
              <a:solidFill>
                <a:schemeClr val="dk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924" y="3257731"/>
            <a:ext cx="91001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indent="-361950"/>
            <a:r>
              <a:rPr lang="en-US" altLang="zh-TW" sz="1800" dirty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(3) void </a:t>
            </a:r>
            <a:r>
              <a:rPr lang="en-US" altLang="zh-TW" sz="1800" dirty="0" err="1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addWeighted</a:t>
            </a:r>
            <a:r>
              <a:rPr lang="en-US" altLang="zh-TW" sz="1800" dirty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TW" sz="1800" dirty="0" err="1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InputArray</a:t>
            </a:r>
            <a:r>
              <a:rPr lang="en-US" altLang="zh-TW" sz="1800" dirty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src1, double alpha, </a:t>
            </a:r>
            <a:r>
              <a:rPr lang="en-US" altLang="zh-TW" sz="1800" dirty="0" err="1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InputArray</a:t>
            </a:r>
            <a:r>
              <a:rPr lang="en-US" altLang="zh-TW" sz="1800" dirty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src2, double beta, double gamma, </a:t>
            </a:r>
            <a:r>
              <a:rPr lang="en-US" altLang="zh-TW" sz="1800" dirty="0" err="1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OutputArray</a:t>
            </a:r>
            <a:r>
              <a:rPr lang="en-US" altLang="zh-TW" sz="1800" dirty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800" dirty="0" err="1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dst</a:t>
            </a:r>
            <a:r>
              <a:rPr lang="en-US" altLang="zh-TW" sz="1800" dirty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TW" sz="1800" dirty="0" err="1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TW" sz="1800" dirty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800" dirty="0" err="1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dtype</a:t>
            </a:r>
            <a:r>
              <a:rPr lang="en-US" altLang="zh-TW" sz="1800" dirty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=-1)</a:t>
            </a:r>
            <a:endParaRPr lang="zh-TW" altLang="en-US" sz="1800" dirty="0">
              <a:solidFill>
                <a:schemeClr val="dk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924" y="2915530"/>
            <a:ext cx="9100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(2) void </a:t>
            </a:r>
            <a:r>
              <a:rPr lang="en-US" altLang="zh-TW" sz="1800" dirty="0" err="1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setTrackbarPos</a:t>
            </a:r>
            <a:r>
              <a:rPr lang="en-US" altLang="zh-TW" sz="1800" dirty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TW" sz="1800" dirty="0" err="1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altLang="zh-TW" sz="1800" dirty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string&amp; </a:t>
            </a:r>
            <a:r>
              <a:rPr lang="en-US" altLang="zh-TW" sz="1800" dirty="0" err="1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trackbarname</a:t>
            </a:r>
            <a:r>
              <a:rPr lang="en-US" altLang="zh-TW" sz="1800" dirty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TW" sz="1800" dirty="0" err="1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altLang="zh-TW" sz="1800" dirty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string&amp; </a:t>
            </a:r>
            <a:r>
              <a:rPr lang="en-US" altLang="zh-TW" sz="1800" dirty="0" err="1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winname</a:t>
            </a:r>
            <a:r>
              <a:rPr lang="en-US" altLang="zh-TW" sz="1800" dirty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TW" sz="1800" dirty="0" err="1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TW" sz="1800" dirty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800" dirty="0" err="1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en-US" altLang="zh-TW" sz="1800" dirty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sz="1800" dirty="0">
              <a:solidFill>
                <a:schemeClr val="dk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94" y="3964561"/>
            <a:ext cx="7553656" cy="43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955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-18949" y="0"/>
            <a:ext cx="9144000" cy="53788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3" indent="-1949053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1.4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Blending 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b="1" dirty="0"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%)</a:t>
            </a:r>
            <a:r>
              <a:rPr lang="en-US" altLang="zh-TW" b="1" dirty="0">
                <a:latin typeface="Arial"/>
                <a:ea typeface="Arial"/>
                <a:cs typeface="Arial"/>
                <a:sym typeface="Arial"/>
              </a:rPr>
              <a:t>: Answer 				     </a:t>
            </a:r>
            <a:r>
              <a:rPr lang="en-US" altLang="zh-TW" sz="24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sz="2400" dirty="0" err="1">
                <a:latin typeface="Arial"/>
                <a:ea typeface="Arial"/>
                <a:cs typeface="Arial"/>
                <a:sym typeface="Arial"/>
              </a:rPr>
              <a:t>Gimmy</a:t>
            </a:r>
            <a:r>
              <a:rPr lang="en-US" altLang="zh-TW" sz="2400" dirty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52745" y="537882"/>
            <a:ext cx="9056359" cy="3263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0" indent="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2 images, dog.bmp and the result of 1.3</a:t>
            </a:r>
          </a:p>
          <a:p>
            <a:pPr marL="0" indent="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Combine two images (dog.bmp and the result of 1.3).</a:t>
            </a:r>
            <a:br>
              <a:rPr lang="en-US" altLang="zh-TW" sz="2000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2) Use </a:t>
            </a:r>
            <a:r>
              <a:rPr lang="en-US" altLang="zh-TW" sz="2000" dirty="0"/>
              <a:t>Trackbar</a:t>
            </a:r>
            <a:r>
              <a:rPr lang="en-US" altLang="zh-TW" sz="2000" dirty="0">
                <a:latin typeface="Arial"/>
                <a:cs typeface="Arial"/>
                <a:sym typeface="Arial"/>
              </a:rPr>
              <a:t> to change the weighting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and show the result in the new window.</a:t>
            </a:r>
            <a:endParaRPr lang="en-US" altLang="zh-TW" sz="2000" dirty="0"/>
          </a:p>
          <a:p>
            <a:pPr marL="0" indent="361950">
              <a:lnSpc>
                <a:spcPct val="100000"/>
              </a:lnSpc>
            </a:pPr>
            <a:r>
              <a:rPr lang="en-US" altLang="zh-TW" dirty="0"/>
              <a:t>Answer</a:t>
            </a:r>
            <a:r>
              <a:rPr lang="en-US" altLang="zh-TW" sz="2000" dirty="0"/>
              <a:t>:</a:t>
            </a:r>
            <a:endParaRPr lang="en-US" altLang="zh-TW" dirty="0"/>
          </a:p>
        </p:txBody>
      </p:sp>
      <p:sp>
        <p:nvSpPr>
          <p:cNvPr id="157" name="Shape 157"/>
          <p:cNvSpPr txBox="1">
            <a:spLocks noGrp="1"/>
          </p:cNvSpPr>
          <p:nvPr>
            <p:ph type="sldNum" idx="12"/>
          </p:nvPr>
        </p:nvSpPr>
        <p:spPr>
          <a:xfrm>
            <a:off x="7419197" y="6619307"/>
            <a:ext cx="1689908" cy="23869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15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11" y="2253870"/>
            <a:ext cx="3932677" cy="3805333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8" y="2338158"/>
            <a:ext cx="4710566" cy="403758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16100" y="4247902"/>
            <a:ext cx="3279078" cy="2614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16100" y="5496827"/>
            <a:ext cx="4331264" cy="2275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418188" y="5711857"/>
            <a:ext cx="4331264" cy="2275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7258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-43702" y="45486"/>
            <a:ext cx="9144000" cy="46668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altLang="zh-TW" b="1" dirty="0">
                <a:latin typeface="Arial"/>
                <a:ea typeface="Arial"/>
                <a:cs typeface="Arial"/>
                <a:sym typeface="Arial"/>
              </a:rPr>
              <a:t>2. Edge Detection</a:t>
            </a:r>
            <a:r>
              <a:rPr lang="zh-TW" altLang="en-US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altLang="zh-TW" b="1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b="1" dirty="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zh-TW" altLang="zh-TW" b="1" dirty="0">
                <a:latin typeface="Arial"/>
                <a:ea typeface="Arial"/>
                <a:cs typeface="Arial"/>
                <a:sym typeface="Arial"/>
              </a:rPr>
              <a:t>0%)</a:t>
            </a:r>
            <a:r>
              <a:rPr lang="en-US" altLang="zh-TW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			       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zh-CN" altLang="en-US" sz="1800" dirty="0"/>
              <a:t>出題：</a:t>
            </a:r>
            <a:r>
              <a:rPr lang="en-US" altLang="zh-TW" sz="1800" dirty="0"/>
              <a:t>Ben, Carol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)</a:t>
            </a:r>
            <a:endParaRPr lang="zh-TW" altLang="en-US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Shape 18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0" y="454578"/>
                <a:ext cx="9143757" cy="32308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34275" rIns="68569" bIns="34275" anchor="t" anchorCtr="0">
                <a:noAutofit/>
              </a:bodyPr>
              <a:lstStyle/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tabLst>
                    <a:tab pos="900113" algn="l"/>
                  </a:tabLst>
                </a:pPr>
                <a:r>
                  <a:rPr lang="en-US" altLang="zh-TW" sz="1800" dirty="0">
                    <a:latin typeface="Arial"/>
                    <a:ea typeface="Arial"/>
                    <a:cs typeface="Arial"/>
                    <a:sym typeface="Arial"/>
                  </a:rPr>
                  <a:t>Given: an RGB image, screw.jpg</a:t>
                </a:r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tabLst>
                    <a:tab pos="900113" algn="l"/>
                  </a:tabLst>
                </a:pPr>
                <a:r>
                  <a:rPr lang="en-US" altLang="zh-TW" sz="1800" dirty="0">
                    <a:latin typeface="Arial"/>
                    <a:ea typeface="Arial"/>
                    <a:cs typeface="Arial"/>
                    <a:sym typeface="Arial"/>
                  </a:rPr>
                  <a:t>Q: 1) Convert the RGB image</a:t>
                </a:r>
                <a:r>
                  <a:rPr lang="zh-TW" altLang="en-US" sz="1800" dirty="0"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altLang="zh-TW" sz="1800" dirty="0">
                    <a:latin typeface="Arial"/>
                    <a:ea typeface="Arial"/>
                    <a:cs typeface="Arial"/>
                    <a:sym typeface="Arial"/>
                  </a:rPr>
                  <a:t>to grayscale image</a:t>
                </a:r>
                <a:r>
                  <a:rPr lang="zh-TW" altLang="en-US" sz="1800" dirty="0"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altLang="zh-TW" sz="1800" dirty="0">
                    <a:latin typeface="Arial"/>
                    <a:ea typeface="Arial"/>
                    <a:cs typeface="Arial"/>
                    <a:sym typeface="Arial"/>
                  </a:rPr>
                  <a:t>and then smooth the grayscale 	image by using</a:t>
                </a:r>
                <a:r>
                  <a:rPr lang="zh-TW" altLang="en-US" sz="1800" dirty="0"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altLang="zh-TW" sz="1800" dirty="0">
                    <a:latin typeface="Arial"/>
                    <a:ea typeface="Arial"/>
                    <a:cs typeface="Arial"/>
                    <a:sym typeface="Arial"/>
                  </a:rPr>
                  <a:t>3x3 Gaussian smooth</a:t>
                </a:r>
                <a:r>
                  <a:rPr lang="zh-TW" altLang="en-US" sz="1800" dirty="0"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altLang="zh-TW" sz="1800" dirty="0">
                    <a:latin typeface="Arial"/>
                    <a:ea typeface="Arial"/>
                    <a:cs typeface="Arial"/>
                    <a:sym typeface="Arial"/>
                  </a:rPr>
                  <a:t>filter and show the result.(5%)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900113" algn="l"/>
                  </a:tabLst>
                </a:pPr>
                <a:r>
                  <a:rPr lang="en-US" altLang="zh-TW" sz="1800" dirty="0">
                    <a:latin typeface="Arial"/>
                    <a:ea typeface="Arial"/>
                    <a:cs typeface="Arial"/>
                    <a:sym typeface="Arial"/>
                  </a:rPr>
                  <a:t>          2) Write your own </a:t>
                </a:r>
                <a:r>
                  <a:rPr lang="en-US" altLang="zh-TW" sz="1800" b="1" dirty="0">
                    <a:latin typeface="Arial"/>
                    <a:ea typeface="Arial"/>
                    <a:cs typeface="Arial"/>
                    <a:sym typeface="Arial"/>
                  </a:rPr>
                  <a:t>Sobel</a:t>
                </a:r>
                <a:r>
                  <a:rPr lang="zh-TW" altLang="en-US" sz="1800" b="1" dirty="0"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altLang="zh-TW" sz="1800" b="1" dirty="0">
                    <a:latin typeface="Arial"/>
                    <a:ea typeface="Arial"/>
                    <a:cs typeface="Arial"/>
                    <a:sym typeface="Arial"/>
                  </a:rPr>
                  <a:t>edge</a:t>
                </a:r>
                <a:r>
                  <a:rPr lang="zh-TW" altLang="en-US" sz="1800" b="1" dirty="0"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altLang="zh-TW" sz="1800" b="1" dirty="0">
                    <a:latin typeface="Arial"/>
                    <a:ea typeface="Arial"/>
                    <a:cs typeface="Arial"/>
                    <a:sym typeface="Arial"/>
                  </a:rPr>
                  <a:t>detection</a:t>
                </a:r>
                <a:r>
                  <a:rPr lang="zh-TW" altLang="en-US" sz="1800" dirty="0"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altLang="zh-TW" sz="1800" dirty="0">
                    <a:latin typeface="Arial"/>
                    <a:ea typeface="Arial"/>
                    <a:cs typeface="Arial"/>
                    <a:sym typeface="Arial"/>
                  </a:rPr>
                  <a:t>to detect </a:t>
                </a:r>
                <a:r>
                  <a:rPr lang="en-US" altLang="zh-TW" sz="1800" dirty="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horizontal and vertical </a:t>
                </a:r>
                <a:r>
                  <a:rPr lang="en-US" altLang="zh-TW" sz="1800" dirty="0">
                    <a:latin typeface="Arial"/>
                    <a:ea typeface="Arial"/>
                    <a:cs typeface="Arial"/>
                    <a:sym typeface="Arial"/>
                  </a:rPr>
                  <a:t>edge.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900113" algn="l"/>
                  </a:tabLst>
                </a:pPr>
                <a:r>
                  <a:rPr lang="en-US" altLang="zh-TW" sz="1800" dirty="0">
                    <a:latin typeface="Arial"/>
                    <a:ea typeface="Arial"/>
                    <a:cs typeface="Arial"/>
                    <a:sym typeface="Arial"/>
                  </a:rPr>
                  <a:t>	(</a:t>
                </a:r>
                <a:r>
                  <a:rPr lang="en-US" altLang="zh-TW" sz="1800" b="1" dirty="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can not </a:t>
                </a:r>
                <a:r>
                  <a:rPr lang="en-US" altLang="zh-TW" sz="1800" dirty="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use </a:t>
                </a:r>
                <a:r>
                  <a:rPr lang="en-US" altLang="zh-TW" sz="1800" dirty="0" err="1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OpenCV</a:t>
                </a:r>
                <a:r>
                  <a:rPr lang="en-US" altLang="zh-TW" sz="1800" dirty="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 function</a:t>
                </a:r>
                <a:r>
                  <a:rPr lang="en-US" altLang="zh-TW" sz="1800" dirty="0">
                    <a:latin typeface="Arial"/>
                    <a:ea typeface="Arial"/>
                    <a:cs typeface="Arial"/>
                    <a:sym typeface="Arial"/>
                  </a:rPr>
                  <a:t>)</a:t>
                </a:r>
              </a:p>
              <a:p>
                <a:pPr marL="90170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900113" algn="l"/>
                  </a:tabLst>
                </a:pPr>
                <a:r>
                  <a:rPr lang="en-US" altLang="zh-TW" sz="1800" dirty="0">
                    <a:latin typeface="Arial"/>
                    <a:ea typeface="Arial"/>
                    <a:cs typeface="Arial"/>
                    <a:sym typeface="Arial"/>
                  </a:rPr>
                  <a:t>2.1) Normalize 2) result to 0~255 given the threshold: 40 and show.(5%) </a:t>
                </a:r>
              </a:p>
              <a:p>
                <a:pPr marL="90170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900113" algn="l"/>
                  </a:tabLst>
                </a:pPr>
                <a:r>
                  <a:rPr lang="en-US" altLang="zh-TW" sz="18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2.2) Use 2) result to calculate the</a:t>
                </a:r>
                <a:r>
                  <a:rPr lang="en-US" altLang="zh-TW" sz="1800" dirty="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 magnitude and direction </a:t>
                </a:r>
                <a:r>
                  <a:rPr lang="en-US" altLang="zh-TW" sz="1800" dirty="0">
                    <a:latin typeface="Arial"/>
                    <a:ea typeface="Arial"/>
                    <a:cs typeface="Arial"/>
                    <a:sym typeface="Arial"/>
                  </a:rPr>
                  <a:t>of edge.(10%)</a:t>
                </a:r>
              </a:p>
              <a:p>
                <a:pPr marL="1519238" lvl="1" indent="-179388">
                  <a:lnSpc>
                    <a:spcPct val="100000"/>
                  </a:lnSpc>
                  <a:spcBef>
                    <a:spcPts val="0"/>
                  </a:spcBef>
                  <a:tabLst>
                    <a:tab pos="1158875" algn="l"/>
                  </a:tabLst>
                </a:pPr>
                <a:r>
                  <a:rPr lang="en-US" altLang="zh-TW" sz="1600" dirty="0">
                    <a:latin typeface="Arial"/>
                    <a:ea typeface="Arial"/>
                    <a:cs typeface="Arial"/>
                    <a:sym typeface="Arial"/>
                  </a:rPr>
                  <a:t>Show the magnitude given the initial threshold:40.</a:t>
                </a:r>
                <a:br>
                  <a:rPr lang="en-US" altLang="zh-TW" sz="1600" dirty="0"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-US" altLang="zh-TW" sz="1600" dirty="0">
                    <a:latin typeface="Arial"/>
                    <a:ea typeface="Arial"/>
                    <a:cs typeface="Arial"/>
                    <a:sym typeface="Arial"/>
                  </a:rPr>
                  <a:t>(Create a </a:t>
                </a:r>
                <a:r>
                  <a:rPr lang="en-US" altLang="zh-TW" sz="1600" dirty="0" err="1">
                    <a:latin typeface="Arial"/>
                    <a:ea typeface="Arial"/>
                    <a:cs typeface="Arial"/>
                    <a:sym typeface="Arial"/>
                  </a:rPr>
                  <a:t>trackbar</a:t>
                </a:r>
                <a:r>
                  <a:rPr lang="en-US" altLang="zh-TW" sz="1600" dirty="0">
                    <a:latin typeface="Arial"/>
                    <a:ea typeface="Arial"/>
                    <a:cs typeface="Arial"/>
                    <a:sym typeface="Arial"/>
                  </a:rPr>
                  <a:t>, let us to change the threshold)</a:t>
                </a:r>
                <a:endParaRPr lang="en-US" altLang="zh-TW" sz="1600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1519238" lvl="1" indent="-179388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TW" sz="16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Show the magnitude of pixels which gradient direction is between </a:t>
                </a:r>
                <a:r>
                  <a:rPr lang="en-US" altLang="zh-TW" sz="16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Symbol" panose="05050102010706020507" pitchFamily="18" charset="2"/>
                  </a:rPr>
                  <a:t>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Symbol" panose="05050102010706020507" pitchFamily="18" charset="2"/>
                      </a:rPr>
                      <m:t>±</m:t>
                    </m:r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 10.</a:t>
                </a:r>
                <a:br>
                  <a:rPr lang="en-US" altLang="zh-TW" sz="16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-US" altLang="zh-TW" sz="16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(</a:t>
                </a:r>
                <a:r>
                  <a:rPr lang="en-US" altLang="zh-TW" sz="1600" dirty="0">
                    <a:latin typeface="Arial"/>
                    <a:ea typeface="Arial"/>
                    <a:cs typeface="Arial"/>
                    <a:sym typeface="Arial"/>
                  </a:rPr>
                  <a:t>Use MFC “Edit Controls” to let me input </a:t>
                </a:r>
                <a14:m>
                  <m:oMath xmlns:m="http://schemas.openxmlformats.org/officeDocument/2006/math">
                    <m:r>
                      <a:rPr lang="en-US" altLang="zh-TW" sz="16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Symbol" panose="05050102010706020507" pitchFamily="18" charset="2"/>
                      </a:rPr>
                      <m:t>0</m:t>
                    </m:r>
                    <m:r>
                      <a:rPr lang="en-US" altLang="zh-TW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Symbol" panose="05050102010706020507" pitchFamily="18" charset="2"/>
                      </a:rPr>
                      <m:t>°</m:t>
                    </m:r>
                  </m:oMath>
                </a14:m>
                <a:r>
                  <a:rPr lang="en-US" altLang="zh-TW" sz="1600" dirty="0">
                    <a:latin typeface="Arial"/>
                    <a:ea typeface="Arial"/>
                    <a:cs typeface="Arial"/>
                    <a:sym typeface="Arial"/>
                  </a:rPr>
                  <a:t>&lt;</a:t>
                </a:r>
                <a:r>
                  <a:rPr lang="en-US" altLang="zh-TW" sz="16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Symbol" panose="05050102010706020507" pitchFamily="18" charset="2"/>
                  </a:rPr>
                  <a:t>&lt;</a:t>
                </a:r>
                <a14:m>
                  <m:oMath xmlns:m="http://schemas.openxmlformats.org/officeDocument/2006/math">
                    <m:r>
                      <a:rPr lang="en-US" altLang="zh-TW" sz="16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Symbol" panose="05050102010706020507" pitchFamily="18" charset="2"/>
                      </a:rPr>
                      <m:t>360</m:t>
                    </m:r>
                    <m:r>
                      <a:rPr lang="en-US" altLang="zh-TW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Symbol" panose="05050102010706020507" pitchFamily="18" charset="2"/>
                      </a:rPr>
                      <m:t>°</m:t>
                    </m:r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Symbol" panose="05050102010706020507" pitchFamily="18" charset="2"/>
                  </a:rPr>
                  <a:t>( default is 10)</a:t>
                </a:r>
                <a:r>
                  <a:rPr lang="en-US" altLang="zh-TW" sz="16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.)</a:t>
                </a:r>
                <a:br>
                  <a:rPr lang="en-US" altLang="zh-TW" sz="16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-US" altLang="zh-TW" sz="16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(Use </a:t>
                </a:r>
                <a:r>
                  <a:rPr lang="en-US" altLang="zh-TW" sz="1600" dirty="0" err="1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trackbar</a:t>
                </a:r>
                <a:r>
                  <a:rPr lang="en-US" altLang="zh-TW" sz="16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 to change </a:t>
                </a:r>
                <a:r>
                  <a:rPr lang="en-US" altLang="zh-TW" sz="16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Symbol" panose="05050102010706020507" pitchFamily="18" charset="2"/>
                  </a:rPr>
                  <a:t></a:t>
                </a:r>
                <a:r>
                  <a:rPr lang="en-US" altLang="zh-TW" sz="16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 is also allowed.)</a:t>
                </a:r>
                <a:endParaRPr lang="en-US" altLang="zh-TW" sz="1600" dirty="0"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285750" indent="-285750">
                  <a:lnSpc>
                    <a:spcPct val="100000"/>
                  </a:lnSpc>
                </a:pPr>
                <a:r>
                  <a:rPr lang="en-US" altLang="zh-TW" sz="1600" dirty="0"/>
                  <a:t>Hint: Textbook Chapter 6, p.148 ~ 149 , </a:t>
                </a:r>
                <a:r>
                  <a:rPr lang="en-US" altLang="zh-TW" sz="16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Symbol" panose="05050102010706020507" pitchFamily="18" charset="2"/>
                  </a:rPr>
                  <a:t> = </a:t>
                </a:r>
                <a:r>
                  <a:rPr lang="en-US" altLang="zh-TW" sz="1600" dirty="0"/>
                  <a:t>arctan2(</a:t>
                </a:r>
                <a:r>
                  <a:rPr lang="en-US" altLang="zh-TW" sz="1600" dirty="0" err="1"/>
                  <a:t>y,x</a:t>
                </a:r>
                <a:r>
                  <a:rPr lang="en-US" altLang="zh-TW" sz="1600" dirty="0"/>
                  <a:t>)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TW" sz="1600" dirty="0"/>
                  <a:t>              </a:t>
                </a:r>
              </a:p>
            </p:txBody>
          </p:sp>
        </mc:Choice>
        <mc:Fallback xmlns="">
          <p:sp>
            <p:nvSpPr>
              <p:cNvPr id="186" name="Shape 18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0" y="454578"/>
                <a:ext cx="9143757" cy="3230864"/>
              </a:xfrm>
              <a:prstGeom prst="rect">
                <a:avLst/>
              </a:prstGeom>
              <a:blipFill>
                <a:blip r:embed="rId3"/>
                <a:stretch>
                  <a:fillRect l="-667" t="-1509" b="-128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7" name="Shape 187"/>
          <p:cNvSpPr txBox="1">
            <a:spLocks noGrp="1"/>
          </p:cNvSpPr>
          <p:nvPr>
            <p:ph type="sldNum" idx="12"/>
          </p:nvPr>
        </p:nvSpPr>
        <p:spPr>
          <a:xfrm>
            <a:off x="7086359" y="6640143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16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43874" y="6175801"/>
            <a:ext cx="75533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/>
              <a:t>screw.jpg</a:t>
            </a:r>
            <a:endParaRPr lang="zh-TW" altLang="en-US" sz="1050" dirty="0"/>
          </a:p>
        </p:txBody>
      </p:sp>
      <p:sp>
        <p:nvSpPr>
          <p:cNvPr id="34" name="Shape 192"/>
          <p:cNvSpPr/>
          <p:nvPr/>
        </p:nvSpPr>
        <p:spPr>
          <a:xfrm>
            <a:off x="2424780" y="5062737"/>
            <a:ext cx="345412" cy="27317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9" name="Shape 192"/>
          <p:cNvSpPr/>
          <p:nvPr/>
        </p:nvSpPr>
        <p:spPr>
          <a:xfrm>
            <a:off x="4476576" y="5062737"/>
            <a:ext cx="345412" cy="27317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50" name="矩形 49"/>
          <p:cNvSpPr/>
          <p:nvPr/>
        </p:nvSpPr>
        <p:spPr>
          <a:xfrm>
            <a:off x="2997734" y="5308832"/>
            <a:ext cx="130279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/>
              <a:t>Horizontal edges</a:t>
            </a:r>
            <a:endParaRPr lang="zh-TW" altLang="en-US" sz="1050" dirty="0"/>
          </a:p>
        </p:txBody>
      </p:sp>
      <p:sp>
        <p:nvSpPr>
          <p:cNvPr id="59" name="矩形 58"/>
          <p:cNvSpPr/>
          <p:nvPr/>
        </p:nvSpPr>
        <p:spPr>
          <a:xfrm>
            <a:off x="5416114" y="3903239"/>
            <a:ext cx="85311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/>
              <a:t>magnitude </a:t>
            </a:r>
            <a:endParaRPr lang="zh-TW" altLang="en-US" sz="1050" dirty="0"/>
          </a:p>
        </p:txBody>
      </p:sp>
      <p:sp>
        <p:nvSpPr>
          <p:cNvPr id="60" name="矩形 59"/>
          <p:cNvSpPr/>
          <p:nvPr/>
        </p:nvSpPr>
        <p:spPr>
          <a:xfrm>
            <a:off x="7498503" y="3910007"/>
            <a:ext cx="73289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>
                <a:solidFill>
                  <a:schemeClr val="tx1"/>
                </a:solidFill>
              </a:rPr>
              <a:t>direction 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3" y="3987805"/>
            <a:ext cx="2270119" cy="227011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B524F54-56E7-4ACE-A1A9-D53C13D308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94" t="69775" r="70697" b="9610"/>
          <a:stretch/>
        </p:blipFill>
        <p:spPr>
          <a:xfrm>
            <a:off x="95239" y="3038466"/>
            <a:ext cx="1210322" cy="646976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3119954" y="3937658"/>
            <a:ext cx="104828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/>
              <a:t>vertical edges</a:t>
            </a:r>
            <a:endParaRPr lang="zh-TW" altLang="en-US" sz="105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040" y="4116239"/>
            <a:ext cx="1699751" cy="2141686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7296117" y="6236532"/>
            <a:ext cx="11009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(GIF)</a:t>
            </a:r>
            <a:endParaRPr 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9145" y="4116239"/>
            <a:ext cx="1703230" cy="2141686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8"/>
          <a:srcRect t="11016"/>
          <a:stretch/>
        </p:blipFill>
        <p:spPr>
          <a:xfrm>
            <a:off x="3026577" y="4145344"/>
            <a:ext cx="1214544" cy="1190956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9"/>
          <a:srcRect t="11278"/>
          <a:stretch/>
        </p:blipFill>
        <p:spPr>
          <a:xfrm>
            <a:off x="3021430" y="5528985"/>
            <a:ext cx="1224088" cy="119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61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26F784-B1B5-400E-BB77-9FDC7D2F1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2.1</a:t>
            </a:r>
            <a:r>
              <a:rPr lang="en-US" altLang="zh-TW" b="1" dirty="0">
                <a:latin typeface="Arial"/>
                <a:ea typeface="Arial"/>
                <a:cs typeface="Arial"/>
                <a:sym typeface="Arial"/>
              </a:rPr>
              <a:t> Convert to grayscale image</a:t>
            </a:r>
            <a:r>
              <a:rPr lang="zh-TW" altLang="en-US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b="1" dirty="0">
                <a:latin typeface="Arial"/>
                <a:ea typeface="Arial"/>
                <a:cs typeface="Arial"/>
                <a:sym typeface="Arial"/>
              </a:rPr>
              <a:t>&amp; smooth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-US" altLang="zh-TW" sz="2400" dirty="0">
                <a:latin typeface="Arial"/>
                <a:ea typeface="Arial"/>
                <a:cs typeface="Arial"/>
                <a:sym typeface="Arial"/>
              </a:rPr>
              <a:t>(Shaku)</a:t>
            </a:r>
            <a:r>
              <a:rPr lang="zh-TW" altLang="en-US" sz="2400" dirty="0"/>
              <a:t> 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2E9C39E-AA29-4279-A47A-5B79B62A9B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GaussianBlur</a:t>
            </a:r>
            <a:r>
              <a:rPr lang="en-US" altLang="zh-TW" dirty="0"/>
              <a:t>(</a:t>
            </a:r>
            <a:r>
              <a:rPr lang="en-US" altLang="zh-TW" dirty="0" err="1"/>
              <a:t>src,dst,kernel,sigma_x,sigma_y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Sigma_x</a:t>
            </a:r>
            <a:r>
              <a:rPr lang="en-US" altLang="zh-TW" dirty="0"/>
              <a:t>/y :</a:t>
            </a:r>
            <a:r>
              <a:rPr lang="zh-TW" altLang="en-US" dirty="0"/>
              <a:t> </a:t>
            </a:r>
            <a:r>
              <a:rPr lang="en-US" altLang="zh-TW" dirty="0"/>
              <a:t>set to 0 will use the default deviation base on kernel size (if 3x3 ,sigma=0.8)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2392AC6-239E-4D8C-B3F8-A40179657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38" y="1930777"/>
            <a:ext cx="5572125" cy="10191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854E48B-DAFF-44E5-AB9C-AE94D2DC7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06" y="3240457"/>
            <a:ext cx="28575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20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CB3C02-04CA-47A1-A278-5A1CEEC23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2.2 </a:t>
            </a:r>
            <a:r>
              <a:rPr lang="en-US" altLang="zh-TW" b="1" dirty="0">
                <a:latin typeface="Arial"/>
                <a:ea typeface="Arial"/>
                <a:cs typeface="Arial"/>
                <a:sym typeface="Arial"/>
              </a:rPr>
              <a:t>Write your own </a:t>
            </a:r>
            <a:r>
              <a:rPr lang="en-US" altLang="zh-TW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Sobel</a:t>
            </a:r>
            <a:r>
              <a:rPr lang="zh-TW" altLang="en-US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edge</a:t>
            </a:r>
            <a:r>
              <a:rPr lang="zh-TW" altLang="en-US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detection </a:t>
            </a:r>
            <a:r>
              <a:rPr lang="en-US" altLang="zh-TW" b="1" dirty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-US" altLang="zh-TW" sz="2400" dirty="0">
                <a:latin typeface="Arial"/>
                <a:ea typeface="Arial"/>
                <a:cs typeface="Arial"/>
                <a:sym typeface="Arial"/>
              </a:rPr>
              <a:t>(Shaku)</a:t>
            </a:r>
            <a:r>
              <a:rPr lang="zh-TW" alt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0241410-03DC-4053-8C5A-C4D2882DA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copyMakeBorder</a:t>
            </a:r>
            <a:endParaRPr lang="en-US" altLang="zh-TW" dirty="0"/>
          </a:p>
          <a:p>
            <a:pPr lvl="1"/>
            <a:r>
              <a:rPr lang="en-US" altLang="zh-TW" dirty="0"/>
              <a:t>BORDER_REPLICATE</a:t>
            </a:r>
            <a:r>
              <a:rPr lang="zh-TW" altLang="en-US" dirty="0"/>
              <a:t> </a:t>
            </a:r>
            <a:r>
              <a:rPr lang="en-US" altLang="zh-TW" dirty="0"/>
              <a:t>(recommended)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1F61F42-83D1-4B80-A241-83DE14E32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64" y="3976136"/>
            <a:ext cx="7000875" cy="20193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AF67B76-3497-4E08-9EEF-8B07EA7F1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64" y="1695294"/>
            <a:ext cx="332422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5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CB3C02-04CA-47A1-A278-5A1CEEC23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2.2 </a:t>
            </a:r>
            <a:r>
              <a:rPr lang="en-US" altLang="zh-TW" b="1" dirty="0">
                <a:latin typeface="Arial"/>
                <a:ea typeface="Arial"/>
                <a:cs typeface="Arial"/>
                <a:sym typeface="Arial"/>
              </a:rPr>
              <a:t>Write your own </a:t>
            </a:r>
            <a:r>
              <a:rPr lang="en-US" altLang="zh-TW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Sobel</a:t>
            </a:r>
            <a:r>
              <a:rPr lang="zh-TW" altLang="en-US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edge</a:t>
            </a:r>
            <a:r>
              <a:rPr lang="zh-TW" altLang="en-US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detection </a:t>
            </a:r>
            <a:r>
              <a:rPr lang="en-US" altLang="zh-TW" b="1" dirty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-US" altLang="zh-TW" sz="2400" dirty="0">
                <a:latin typeface="Arial"/>
                <a:ea typeface="Arial"/>
                <a:cs typeface="Arial"/>
                <a:sym typeface="Arial"/>
              </a:rPr>
              <a:t>(Shaku)</a:t>
            </a:r>
            <a:r>
              <a:rPr lang="zh-TW" alt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0241410-03DC-4053-8C5A-C4D2882DA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A57690B-8E9A-4732-A083-7FD7F942C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5460"/>
            <a:ext cx="6886303" cy="469254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00F94BD-0E6F-4654-BF5E-87F8862ED0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-1" r="50068" b="-807"/>
          <a:stretch/>
        </p:blipFill>
        <p:spPr>
          <a:xfrm>
            <a:off x="6036564" y="700755"/>
            <a:ext cx="2942083" cy="326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89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DAFEE-8C38-4956-87AA-B6AACEBA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Arial"/>
                <a:ea typeface="Arial"/>
                <a:cs typeface="Arial"/>
                <a:sym typeface="Arial"/>
              </a:rPr>
              <a:t>Notice (1/2)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FA9AF-1A73-4998-8D95-216AA6E04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276" y="595145"/>
            <a:ext cx="8988724" cy="552114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No Plagiarism!! If you plagiarize, you will get 0.</a:t>
            </a:r>
          </a:p>
          <a:p>
            <a:r>
              <a:rPr lang="en-US" dirty="0"/>
              <a:t>If TA </a:t>
            </a:r>
            <a:r>
              <a:rPr lang="en-US" dirty="0">
                <a:solidFill>
                  <a:srgbClr val="FFC000"/>
                </a:solidFill>
              </a:rPr>
              <a:t>can’t compile </a:t>
            </a:r>
            <a:r>
              <a:rPr lang="en-US" dirty="0"/>
              <a:t>and run your homework. </a:t>
            </a:r>
            <a:r>
              <a:rPr lang="en-US" dirty="0">
                <a:solidFill>
                  <a:srgbClr val="FF0000"/>
                </a:solidFill>
              </a:rPr>
              <a:t>Within one week</a:t>
            </a:r>
            <a:r>
              <a:rPr lang="en-US" dirty="0"/>
              <a:t>, come to our Lab (65904) and present (demo) your homework. (or your score will be zero)</a:t>
            </a:r>
          </a:p>
          <a:p>
            <a:r>
              <a:rPr lang="en-US" dirty="0">
                <a:solidFill>
                  <a:srgbClr val="FF0000"/>
                </a:solidFill>
              </a:rPr>
              <a:t>Deadline =&gt; </a:t>
            </a:r>
            <a:r>
              <a:rPr lang="en-US" strike="sngStrike" dirty="0">
                <a:solidFill>
                  <a:srgbClr val="FF0000"/>
                </a:solidFill>
              </a:rPr>
              <a:t>2018/10/15 (Mon.)  23:59:59</a:t>
            </a:r>
            <a:r>
              <a:rPr lang="en-US" dirty="0">
                <a:solidFill>
                  <a:srgbClr val="FF0000"/>
                </a:solidFill>
              </a:rPr>
              <a:t> 2018/10/18(Thu) 23:59:59</a:t>
            </a:r>
          </a:p>
          <a:p>
            <a:pPr marL="715963" lvl="1" indent="-1809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delay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If you submit homework after deadline,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will get 0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solidFill>
                  <a:srgbClr val="0070C0"/>
                </a:solidFill>
              </a:rPr>
              <a:t>Upload to =&gt; 140.116.154.1 -&gt; Upload/Homework/OpenCv_Hw1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Account:    opencv2018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Password: opencv2018</a:t>
            </a:r>
          </a:p>
          <a:p>
            <a:r>
              <a:rPr lang="en-US" dirty="0"/>
              <a:t>Format: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Filename: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Hw1_Student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ID_Name_Version.rar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ex: Hw1_F71234567_林小明_v1.rar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you want to update your file, change ver., ex: Hw1_F71234567_林小明_v2.rar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Content: whole project (including images), (Please delete the debug file)</a:t>
            </a:r>
          </a:p>
        </p:txBody>
      </p:sp>
      <p:sp>
        <p:nvSpPr>
          <p:cNvPr id="4" name="Shape 99">
            <a:extLst>
              <a:ext uri="{FF2B5EF4-FFF2-40B4-BE49-F238E27FC236}">
                <a16:creationId xmlns:a16="http://schemas.microsoft.com/office/drawing/2014/main" id="{B2E721BA-FAFA-49A1-BE1A-E834843C456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0774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CB3C02-04CA-47A1-A278-5A1CEEC23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2.2 </a:t>
            </a:r>
            <a:r>
              <a:rPr lang="en-US" altLang="zh-TW" b="1" dirty="0">
                <a:latin typeface="Arial"/>
                <a:ea typeface="Arial"/>
                <a:cs typeface="Arial"/>
                <a:sym typeface="Arial"/>
              </a:rPr>
              <a:t>Write your own </a:t>
            </a:r>
            <a:r>
              <a:rPr lang="en-US" altLang="zh-TW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Sobel</a:t>
            </a:r>
            <a:r>
              <a:rPr lang="zh-TW" altLang="en-US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edge</a:t>
            </a:r>
            <a:r>
              <a:rPr lang="zh-TW" altLang="en-US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detection </a:t>
            </a:r>
            <a:r>
              <a:rPr lang="en-US" altLang="zh-TW" b="1" dirty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-US" altLang="zh-TW" sz="2400" dirty="0">
                <a:latin typeface="Arial"/>
                <a:ea typeface="Arial"/>
                <a:cs typeface="Arial"/>
                <a:sym typeface="Arial"/>
              </a:rPr>
              <a:t>(Shaku)</a:t>
            </a:r>
            <a:r>
              <a:rPr lang="zh-TW" alt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0241410-03DC-4053-8C5A-C4D2882DA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A5D2B4D-EDC9-4A0B-8AEB-3D718C9F1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087747"/>
            <a:ext cx="6766560" cy="475199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00F94BD-0E6F-4654-BF5E-87F8862ED0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835" r="1479" b="3909"/>
          <a:stretch/>
        </p:blipFill>
        <p:spPr>
          <a:xfrm>
            <a:off x="6078583" y="474292"/>
            <a:ext cx="3010429" cy="326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883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CC10AB-CFBC-4BBB-9202-F2504FC96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2.3 Magnitude 						     </a:t>
            </a:r>
            <a:r>
              <a:rPr lang="en-US" altLang="zh-TW" sz="2400" dirty="0"/>
              <a:t>(Shaku)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97AF405-43DE-4542-B6BF-009C29045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2088C9D-ED0C-472B-8B4F-14B9FF536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0975"/>
            <a:ext cx="9144000" cy="37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37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CC10AB-CFBC-4BBB-9202-F2504FC96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2.3 Magnitude 						     </a:t>
            </a:r>
            <a:r>
              <a:rPr lang="en-US" altLang="zh-TW" sz="2400" dirty="0"/>
              <a:t>(Shaku)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97AF405-43DE-4542-B6BF-009C29045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sliderValue_Mag</a:t>
            </a:r>
            <a:r>
              <a:rPr lang="en-US" altLang="zh-TW" dirty="0"/>
              <a:t> : min magnitude value (</a:t>
            </a:r>
            <a:r>
              <a:rPr lang="en-US" altLang="zh-TW" dirty="0" err="1"/>
              <a:t>init</a:t>
            </a:r>
            <a:r>
              <a:rPr lang="en-US" altLang="zh-TW" dirty="0"/>
              <a:t> 0)</a:t>
            </a:r>
          </a:p>
          <a:p>
            <a:pPr marL="13335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B6FE5D1-8EF4-46D1-87C7-06C2F6E02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78" y="1447118"/>
            <a:ext cx="6572250" cy="143827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A14ADEA-4FF2-47F6-941D-29E14A57E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38" y="3303266"/>
            <a:ext cx="3059804" cy="312801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F653B33-E829-4185-9577-CF61A6BC2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2880" y="3264480"/>
            <a:ext cx="3059804" cy="313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549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0F118D-FEC7-4B81-8609-B99417A2D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2.3 Direction </a:t>
            </a:r>
            <a:r>
              <a:rPr lang="en-US" altLang="zh-TW" dirty="0"/>
              <a:t>						     </a:t>
            </a:r>
            <a:r>
              <a:rPr lang="en-US" altLang="zh-TW" sz="2400" dirty="0"/>
              <a:t>(Shaku)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5A5FDC2-215B-42DF-8D8E-975E851A7B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C42357D-9B0D-4769-BCE0-3380E83C7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2564"/>
            <a:ext cx="9144000" cy="413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3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0F118D-FEC7-4B81-8609-B99417A2D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2.3 Direction </a:t>
            </a:r>
            <a:r>
              <a:rPr lang="en-US" altLang="zh-TW" dirty="0"/>
              <a:t>						     </a:t>
            </a:r>
            <a:r>
              <a:rPr lang="en-US" altLang="zh-TW" sz="2400" dirty="0"/>
              <a:t>(Shaku)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5A5FDC2-215B-42DF-8D8E-975E851A7B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C42357D-9B0D-4769-BCE0-3380E83C7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2564"/>
            <a:ext cx="9144000" cy="413914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BE42FCB-F778-489A-95BB-AE7174032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68" y="2749180"/>
            <a:ext cx="7975825" cy="356468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F92EAFC-5E6E-4160-BC4A-E0FD4BC41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603" y="209012"/>
            <a:ext cx="3628345" cy="217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40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0F118D-FEC7-4B81-8609-B99417A2D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2.3 Direction </a:t>
            </a:r>
            <a:r>
              <a:rPr lang="en-US" altLang="zh-TW" dirty="0"/>
              <a:t>						     </a:t>
            </a:r>
            <a:r>
              <a:rPr lang="en-US" altLang="zh-TW" sz="2400" dirty="0"/>
              <a:t>(Shaku)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5A5FDC2-215B-42DF-8D8E-975E851A7B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sliderValue_Dir</a:t>
            </a:r>
            <a:r>
              <a:rPr lang="en-US" altLang="zh-TW" dirty="0"/>
              <a:t> : direction (</a:t>
            </a:r>
            <a:r>
              <a:rPr lang="en-US" altLang="zh-TW" dirty="0" err="1"/>
              <a:t>init</a:t>
            </a:r>
            <a:r>
              <a:rPr lang="en-US" altLang="zh-TW" dirty="0"/>
              <a:t> 0)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E0A6642-E237-44C0-98EA-53CD43707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11" y="1449161"/>
            <a:ext cx="6972300" cy="352425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9B90D9F-8801-4B44-A2A6-A531765AC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865" y="3966753"/>
            <a:ext cx="2697024" cy="277634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BED46A9-853A-4684-8464-7840B5D56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300" y="3966753"/>
            <a:ext cx="2724454" cy="277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9954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98">
            <a:extLst>
              <a:ext uri="{FF2B5EF4-FFF2-40B4-BE49-F238E27FC236}">
                <a16:creationId xmlns:a16="http://schemas.microsoft.com/office/drawing/2014/main" id="{423F7295-5494-4868-A778-4E885DAB39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048206" cy="851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 marL="2598738" indent="-2598738">
              <a:buSzPct val="25000"/>
            </a:pPr>
            <a:r>
              <a:rPr lang="en-US" altLang="zh-TW" sz="2800" b="1" dirty="0">
                <a:ea typeface="Arial"/>
                <a:sym typeface="Arial"/>
              </a:rPr>
              <a:t>3.</a:t>
            </a:r>
            <a:r>
              <a:rPr lang="zh-TW" altLang="en-US" sz="2800" b="1" dirty="0">
                <a:ea typeface="Arial"/>
                <a:sym typeface="Arial"/>
              </a:rPr>
              <a:t> </a:t>
            </a:r>
            <a:r>
              <a:rPr lang="en-US" altLang="zh-TW" sz="2800" b="1" dirty="0">
                <a:ea typeface="Arial"/>
                <a:sym typeface="Arial"/>
              </a:rPr>
              <a:t>The Gaussian and Laplacian pyramids </a:t>
            </a:r>
            <a:r>
              <a:rPr lang="zh-TW" altLang="zh-TW" sz="2800" b="1" dirty="0">
                <a:ea typeface="Arial"/>
                <a:sym typeface="Arial"/>
              </a:rPr>
              <a:t>(</a:t>
            </a:r>
            <a:r>
              <a:rPr lang="en-US" altLang="zh-TW" sz="2800" b="1" dirty="0">
                <a:ea typeface="Arial"/>
                <a:sym typeface="Arial"/>
              </a:rPr>
              <a:t>20</a:t>
            </a:r>
            <a:r>
              <a:rPr lang="zh-TW" altLang="zh-TW" sz="2800" b="1" dirty="0">
                <a:ea typeface="Arial"/>
                <a:sym typeface="Arial"/>
              </a:rPr>
              <a:t>%)</a:t>
            </a:r>
            <a:r>
              <a:rPr lang="en-US" altLang="zh-TW" sz="2800" b="1" dirty="0">
                <a:ea typeface="Arial"/>
                <a:sym typeface="Arial"/>
              </a:rPr>
              <a:t>  </a:t>
            </a:r>
            <a:br>
              <a:rPr lang="en-US" altLang="zh-TW" b="1" dirty="0">
                <a:ea typeface="Arial"/>
                <a:sym typeface="Arial"/>
              </a:rPr>
            </a:br>
            <a:r>
              <a:rPr lang="en-US" altLang="zh-TW" b="1" dirty="0">
                <a:ea typeface="Arial"/>
                <a:sym typeface="Arial"/>
              </a:rPr>
              <a:t>                                    </a:t>
            </a:r>
            <a:r>
              <a:rPr lang="en-US" altLang="zh-TW" sz="1800" dirty="0"/>
              <a:t>(</a:t>
            </a:r>
            <a:r>
              <a:rPr lang="zh-CN" altLang="en-US" sz="1800" dirty="0"/>
              <a:t>出題：</a:t>
            </a:r>
            <a:r>
              <a:rPr lang="en-US" altLang="zh-TW" sz="1800" dirty="0"/>
              <a:t>Erin, Daniel, Oscar)</a:t>
            </a:r>
            <a:r>
              <a:rPr lang="zh-TW" altLang="en-US" sz="1800" b="1" dirty="0">
                <a:ea typeface="Arial"/>
                <a:sym typeface="Arial"/>
              </a:rPr>
              <a:t> </a:t>
            </a:r>
            <a:endParaRPr lang="zh-TW" altLang="en-US" sz="2800" b="1" dirty="0">
              <a:solidFill>
                <a:schemeClr val="dk1"/>
              </a:solidFill>
              <a:ea typeface="Arial"/>
              <a:sym typeface="Arial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AA4B622-9D5B-4888-9F59-15FD1225E553}"/>
              </a:ext>
            </a:extLst>
          </p:cNvPr>
          <p:cNvSpPr txBox="1"/>
          <p:nvPr/>
        </p:nvSpPr>
        <p:spPr>
          <a:xfrm>
            <a:off x="-24709" y="604628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TW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Given: an image, pyramids_Gray.jpg</a:t>
            </a:r>
            <a:endParaRPr lang="en-US" altLang="zh-TW" sz="18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TW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Q: show 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Gaussian and Laplacian pyramids</a:t>
            </a:r>
            <a:r>
              <a:rPr lang="en-US" altLang="zh-TW" sz="1800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,</a:t>
            </a:r>
            <a:r>
              <a:rPr lang="zh-TW" altLang="en-US" sz="1800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altLang="zh-TW" sz="1800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also</a:t>
            </a:r>
            <a:r>
              <a:rPr lang="zh-TW" altLang="en-US" sz="1800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altLang="zh-TW" sz="1800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show the inverse </a:t>
            </a:r>
            <a:r>
              <a:rPr lang="en-US" altLang="zh-TW" sz="1800" dirty="0">
                <a:solidFill>
                  <a:srgbClr val="00B0F0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process images</a:t>
            </a:r>
            <a:r>
              <a:rPr lang="en-US" altLang="zh-TW" sz="1800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 for recovering the original image from the subimages.</a:t>
            </a:r>
          </a:p>
          <a:p>
            <a:r>
              <a:rPr lang="en-US" altLang="zh-TW" sz="1800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         1) Show </a:t>
            </a:r>
            <a:r>
              <a:rPr lang="en-US" altLang="zh-TW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Gaussian pyramid level 1 image (5%)</a:t>
            </a:r>
          </a:p>
          <a:p>
            <a:r>
              <a:rPr lang="en-US" altLang="zh-TW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2) </a:t>
            </a:r>
            <a:r>
              <a:rPr lang="en-US" altLang="zh-TW" sz="1800" dirty="0">
                <a:solidFill>
                  <a:prstClr val="black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Show </a:t>
            </a:r>
            <a:r>
              <a:rPr lang="en-US" altLang="zh-TW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Laplacian pyramid </a:t>
            </a:r>
            <a:r>
              <a:rPr lang="en-US" altLang="zh-TW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0 </a:t>
            </a:r>
            <a:r>
              <a:rPr lang="en-US" altLang="zh-TW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(5%)</a:t>
            </a:r>
          </a:p>
          <a:p>
            <a:r>
              <a:rPr lang="en-US" altLang="zh-TW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3) </a:t>
            </a:r>
            <a:r>
              <a:rPr lang="en-US" altLang="zh-TW" sz="1800" dirty="0">
                <a:solidFill>
                  <a:prstClr val="black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Show </a:t>
            </a:r>
            <a:r>
              <a:rPr lang="en-US" altLang="zh-TW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Inverse pyramid level 1 image (5%)</a:t>
            </a:r>
          </a:p>
          <a:p>
            <a:pPr lvl="0"/>
            <a:r>
              <a:rPr lang="en-US" altLang="zh-TW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4) </a:t>
            </a:r>
            <a:r>
              <a:rPr lang="en-US" altLang="zh-TW" sz="1800" dirty="0">
                <a:solidFill>
                  <a:prstClr val="black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Show I</a:t>
            </a:r>
            <a:r>
              <a:rPr lang="en-US" altLang="zh-TW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nverse pyramid level 0 image (5%)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altLang="zh-TW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Hint: OpenCV textbook chapter 5</a:t>
            </a:r>
            <a:r>
              <a:rPr lang="zh-TW" altLang="en-US" sz="1800" dirty="0">
                <a:solidFill>
                  <a:prstClr val="black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，</a:t>
            </a:r>
            <a:r>
              <a:rPr lang="en-US" altLang="zh-TW" sz="1800" dirty="0">
                <a:solidFill>
                  <a:prstClr val="black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p.130~132, </a:t>
            </a:r>
            <a:r>
              <a:rPr lang="en-US" altLang="zh-TW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GAUSSIAN_5x5 = </a:t>
            </a:r>
            <a:endParaRPr lang="en-US" altLang="zh-TW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 187">
            <a:extLst>
              <a:ext uri="{FF2B5EF4-FFF2-40B4-BE49-F238E27FC236}">
                <a16:creationId xmlns:a16="http://schemas.microsoft.com/office/drawing/2014/main" id="{5BF7CFB5-002D-465B-B6CC-92C890493F7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7760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26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DE907DD-260A-4701-A6DD-82637DEE07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8" t="14442" r="45069" b="64609"/>
          <a:stretch/>
        </p:blipFill>
        <p:spPr>
          <a:xfrm>
            <a:off x="4628" y="4304041"/>
            <a:ext cx="2033274" cy="1076055"/>
          </a:xfrm>
          <a:prstGeom prst="rect">
            <a:avLst/>
          </a:prstGeom>
        </p:spPr>
      </p:pic>
      <p:cxnSp>
        <p:nvCxnSpPr>
          <p:cNvPr id="29" name="直線單箭頭接點 118">
            <a:extLst>
              <a:ext uri="{FF2B5EF4-FFF2-40B4-BE49-F238E27FC236}">
                <a16:creationId xmlns:a16="http://schemas.microsoft.com/office/drawing/2014/main" id="{71F1CB19-2B55-419B-82FE-0CBF57EDB8B6}"/>
              </a:ext>
            </a:extLst>
          </p:cNvPr>
          <p:cNvCxnSpPr>
            <a:cxnSpLocks/>
            <a:stCxn id="70" idx="3"/>
          </p:cNvCxnSpPr>
          <p:nvPr/>
        </p:nvCxnSpPr>
        <p:spPr>
          <a:xfrm flipV="1">
            <a:off x="7265015" y="5739622"/>
            <a:ext cx="658523" cy="255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99">
            <a:extLst>
              <a:ext uri="{FF2B5EF4-FFF2-40B4-BE49-F238E27FC236}">
                <a16:creationId xmlns:a16="http://schemas.microsoft.com/office/drawing/2014/main" id="{98CE9968-C0FE-4A71-9ACF-0D9B6C2149A7}"/>
              </a:ext>
            </a:extLst>
          </p:cNvPr>
          <p:cNvCxnSpPr>
            <a:cxnSpLocks/>
          </p:cNvCxnSpPr>
          <p:nvPr/>
        </p:nvCxnSpPr>
        <p:spPr>
          <a:xfrm flipV="1">
            <a:off x="4879403" y="5729004"/>
            <a:ext cx="672878" cy="115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136">
            <a:extLst>
              <a:ext uri="{FF2B5EF4-FFF2-40B4-BE49-F238E27FC236}">
                <a16:creationId xmlns:a16="http://schemas.microsoft.com/office/drawing/2014/main" id="{538749A3-53AA-4F71-94FA-CACF3DD67150}"/>
              </a:ext>
            </a:extLst>
          </p:cNvPr>
          <p:cNvCxnSpPr>
            <a:cxnSpLocks/>
          </p:cNvCxnSpPr>
          <p:nvPr/>
        </p:nvCxnSpPr>
        <p:spPr>
          <a:xfrm flipV="1">
            <a:off x="6749009" y="3873338"/>
            <a:ext cx="324886" cy="158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135">
            <a:extLst>
              <a:ext uri="{FF2B5EF4-FFF2-40B4-BE49-F238E27FC236}">
                <a16:creationId xmlns:a16="http://schemas.microsoft.com/office/drawing/2014/main" id="{CB9BE387-35E7-41D4-9DF6-B83EA8AB2B7F}"/>
              </a:ext>
            </a:extLst>
          </p:cNvPr>
          <p:cNvCxnSpPr>
            <a:cxnSpLocks/>
          </p:cNvCxnSpPr>
          <p:nvPr/>
        </p:nvCxnSpPr>
        <p:spPr>
          <a:xfrm flipV="1">
            <a:off x="7197858" y="3865056"/>
            <a:ext cx="324886" cy="158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102">
            <a:extLst>
              <a:ext uri="{FF2B5EF4-FFF2-40B4-BE49-F238E27FC236}">
                <a16:creationId xmlns:a16="http://schemas.microsoft.com/office/drawing/2014/main" id="{459A7573-2428-48C1-842C-3835DB41A22E}"/>
              </a:ext>
            </a:extLst>
          </p:cNvPr>
          <p:cNvCxnSpPr>
            <a:cxnSpLocks/>
          </p:cNvCxnSpPr>
          <p:nvPr/>
        </p:nvCxnSpPr>
        <p:spPr>
          <a:xfrm flipV="1">
            <a:off x="4854673" y="5848499"/>
            <a:ext cx="0" cy="6302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91">
            <a:extLst>
              <a:ext uri="{FF2B5EF4-FFF2-40B4-BE49-F238E27FC236}">
                <a16:creationId xmlns:a16="http://schemas.microsoft.com/office/drawing/2014/main" id="{FF45FED0-B2F7-469F-979C-881DF80EF709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4162864" y="5729748"/>
            <a:ext cx="586158" cy="101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93">
            <a:extLst>
              <a:ext uri="{FF2B5EF4-FFF2-40B4-BE49-F238E27FC236}">
                <a16:creationId xmlns:a16="http://schemas.microsoft.com/office/drawing/2014/main" id="{41213CE8-99C7-47F2-A32E-44D959382296}"/>
              </a:ext>
            </a:extLst>
          </p:cNvPr>
          <p:cNvCxnSpPr>
            <a:cxnSpLocks/>
          </p:cNvCxnSpPr>
          <p:nvPr/>
        </p:nvCxnSpPr>
        <p:spPr>
          <a:xfrm flipV="1">
            <a:off x="4899062" y="3838654"/>
            <a:ext cx="324886" cy="158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79">
            <a:extLst>
              <a:ext uri="{FF2B5EF4-FFF2-40B4-BE49-F238E27FC236}">
                <a16:creationId xmlns:a16="http://schemas.microsoft.com/office/drawing/2014/main" id="{BD92B8FD-2CF5-49D6-8E72-FDE7D2907DFB}"/>
              </a:ext>
            </a:extLst>
          </p:cNvPr>
          <p:cNvCxnSpPr>
            <a:cxnSpLocks/>
          </p:cNvCxnSpPr>
          <p:nvPr/>
        </p:nvCxnSpPr>
        <p:spPr>
          <a:xfrm>
            <a:off x="3730906" y="5848499"/>
            <a:ext cx="0" cy="5910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69">
            <a:extLst>
              <a:ext uri="{FF2B5EF4-FFF2-40B4-BE49-F238E27FC236}">
                <a16:creationId xmlns:a16="http://schemas.microsoft.com/office/drawing/2014/main" id="{7E699513-6111-46BE-8FEA-031FF1B36AB7}"/>
              </a:ext>
            </a:extLst>
          </p:cNvPr>
          <p:cNvCxnSpPr>
            <a:cxnSpLocks/>
          </p:cNvCxnSpPr>
          <p:nvPr/>
        </p:nvCxnSpPr>
        <p:spPr>
          <a:xfrm>
            <a:off x="3714033" y="4634774"/>
            <a:ext cx="0" cy="5910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圖片 16">
            <a:extLst>
              <a:ext uri="{FF2B5EF4-FFF2-40B4-BE49-F238E27FC236}">
                <a16:creationId xmlns:a16="http://schemas.microsoft.com/office/drawing/2014/main" id="{67FDDF35-0600-4A1E-9C1C-ADFFF305E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36" y="3169605"/>
            <a:ext cx="1595255" cy="1595255"/>
          </a:xfrm>
          <a:prstGeom prst="rect">
            <a:avLst/>
          </a:prstGeom>
        </p:spPr>
      </p:pic>
      <p:cxnSp>
        <p:nvCxnSpPr>
          <p:cNvPr id="43" name="直線單箭頭接點 18">
            <a:extLst>
              <a:ext uri="{FF2B5EF4-FFF2-40B4-BE49-F238E27FC236}">
                <a16:creationId xmlns:a16="http://schemas.microsoft.com/office/drawing/2014/main" id="{6930591E-AB7E-4C42-A134-BF4587E74494}"/>
              </a:ext>
            </a:extLst>
          </p:cNvPr>
          <p:cNvCxnSpPr>
            <a:cxnSpLocks/>
          </p:cNvCxnSpPr>
          <p:nvPr/>
        </p:nvCxnSpPr>
        <p:spPr>
          <a:xfrm flipV="1">
            <a:off x="4341355" y="3856327"/>
            <a:ext cx="438892" cy="84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圖片 20">
            <a:extLst>
              <a:ext uri="{FF2B5EF4-FFF2-40B4-BE49-F238E27FC236}">
                <a16:creationId xmlns:a16="http://schemas.microsoft.com/office/drawing/2014/main" id="{0D07B646-95CB-42A5-82F3-BC067D3B6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538" y="5219551"/>
            <a:ext cx="820350" cy="820350"/>
          </a:xfrm>
          <a:prstGeom prst="rect">
            <a:avLst/>
          </a:prstGeom>
        </p:spPr>
      </p:pic>
      <p:cxnSp>
        <p:nvCxnSpPr>
          <p:cNvPr id="45" name="直線單箭頭接點 25">
            <a:extLst>
              <a:ext uri="{FF2B5EF4-FFF2-40B4-BE49-F238E27FC236}">
                <a16:creationId xmlns:a16="http://schemas.microsoft.com/office/drawing/2014/main" id="{3DFC34F4-4027-420A-AE94-2113A74A3306}"/>
              </a:ext>
            </a:extLst>
          </p:cNvPr>
          <p:cNvCxnSpPr>
            <a:cxnSpLocks/>
          </p:cNvCxnSpPr>
          <p:nvPr/>
        </p:nvCxnSpPr>
        <p:spPr>
          <a:xfrm flipV="1">
            <a:off x="4162864" y="4842069"/>
            <a:ext cx="691809" cy="8451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圖片 5">
            <a:extLst>
              <a:ext uri="{FF2B5EF4-FFF2-40B4-BE49-F238E27FC236}">
                <a16:creationId xmlns:a16="http://schemas.microsoft.com/office/drawing/2014/main" id="{46E0F07A-FD26-401E-8252-49F00CBA7D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602" y="3182909"/>
            <a:ext cx="1533908" cy="1533908"/>
          </a:xfrm>
          <a:prstGeom prst="rect">
            <a:avLst/>
          </a:prstGeom>
        </p:spPr>
      </p:pic>
      <p:cxnSp>
        <p:nvCxnSpPr>
          <p:cNvPr id="47" name="直線單箭頭接點 24">
            <a:extLst>
              <a:ext uri="{FF2B5EF4-FFF2-40B4-BE49-F238E27FC236}">
                <a16:creationId xmlns:a16="http://schemas.microsoft.com/office/drawing/2014/main" id="{78775D5C-9AC4-491C-8CCC-EA5B567767AC}"/>
              </a:ext>
            </a:extLst>
          </p:cNvPr>
          <p:cNvCxnSpPr>
            <a:cxnSpLocks/>
          </p:cNvCxnSpPr>
          <p:nvPr/>
        </p:nvCxnSpPr>
        <p:spPr>
          <a:xfrm flipV="1">
            <a:off x="4103090" y="6507688"/>
            <a:ext cx="751583" cy="1957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37">
            <a:extLst>
              <a:ext uri="{FF2B5EF4-FFF2-40B4-BE49-F238E27FC236}">
                <a16:creationId xmlns:a16="http://schemas.microsoft.com/office/drawing/2014/main" id="{C5FA2513-9CC8-48D9-810B-E11D9ADE0804}"/>
              </a:ext>
            </a:extLst>
          </p:cNvPr>
          <p:cNvCxnSpPr>
            <a:cxnSpLocks/>
          </p:cNvCxnSpPr>
          <p:nvPr/>
        </p:nvCxnSpPr>
        <p:spPr>
          <a:xfrm flipH="1" flipV="1">
            <a:off x="7121263" y="6438979"/>
            <a:ext cx="954672" cy="2464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2">
            <a:extLst>
              <a:ext uri="{FF2B5EF4-FFF2-40B4-BE49-F238E27FC236}">
                <a16:creationId xmlns:a16="http://schemas.microsoft.com/office/drawing/2014/main" id="{2CC876E0-9ED3-4DBB-96D8-8A37E08D9CEA}"/>
              </a:ext>
            </a:extLst>
          </p:cNvPr>
          <p:cNvSpPr/>
          <p:nvPr/>
        </p:nvSpPr>
        <p:spPr>
          <a:xfrm>
            <a:off x="2133711" y="3754113"/>
            <a:ext cx="8643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level 0 </a:t>
            </a:r>
            <a:endParaRPr lang="zh-TW" altLang="en-US" dirty="0"/>
          </a:p>
        </p:txBody>
      </p:sp>
      <p:sp>
        <p:nvSpPr>
          <p:cNvPr id="50" name="矩形 9">
            <a:extLst>
              <a:ext uri="{FF2B5EF4-FFF2-40B4-BE49-F238E27FC236}">
                <a16:creationId xmlns:a16="http://schemas.microsoft.com/office/drawing/2014/main" id="{8DF96B35-162E-4E31-AD62-9DCA16D75D86}"/>
              </a:ext>
            </a:extLst>
          </p:cNvPr>
          <p:cNvSpPr/>
          <p:nvPr/>
        </p:nvSpPr>
        <p:spPr>
          <a:xfrm>
            <a:off x="2162564" y="5435826"/>
            <a:ext cx="8066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level 1</a:t>
            </a:r>
            <a:endParaRPr lang="zh-TW" altLang="en-US" dirty="0"/>
          </a:p>
        </p:txBody>
      </p:sp>
      <p:sp>
        <p:nvSpPr>
          <p:cNvPr id="51" name="矩形 28">
            <a:extLst>
              <a:ext uri="{FF2B5EF4-FFF2-40B4-BE49-F238E27FC236}">
                <a16:creationId xmlns:a16="http://schemas.microsoft.com/office/drawing/2014/main" id="{60829C1B-55B0-4FC0-9750-64853D5C7844}"/>
              </a:ext>
            </a:extLst>
          </p:cNvPr>
          <p:cNvSpPr/>
          <p:nvPr/>
        </p:nvSpPr>
        <p:spPr>
          <a:xfrm>
            <a:off x="2146804" y="6463796"/>
            <a:ext cx="8066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level 2</a:t>
            </a:r>
            <a:endParaRPr lang="zh-TW" altLang="en-US" dirty="0"/>
          </a:p>
        </p:txBody>
      </p:sp>
      <p:sp>
        <p:nvSpPr>
          <p:cNvPr id="52" name="矩形 30">
            <a:extLst>
              <a:ext uri="{FF2B5EF4-FFF2-40B4-BE49-F238E27FC236}">
                <a16:creationId xmlns:a16="http://schemas.microsoft.com/office/drawing/2014/main" id="{70C96DB2-D8C7-4E0D-964B-ABC7A37243C9}"/>
              </a:ext>
            </a:extLst>
          </p:cNvPr>
          <p:cNvSpPr/>
          <p:nvPr/>
        </p:nvSpPr>
        <p:spPr>
          <a:xfrm>
            <a:off x="2861118" y="2832339"/>
            <a:ext cx="17267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Gaussian pyramid </a:t>
            </a:r>
            <a:endParaRPr lang="zh-TW" altLang="en-US" sz="1600" dirty="0"/>
          </a:p>
        </p:txBody>
      </p:sp>
      <p:sp>
        <p:nvSpPr>
          <p:cNvPr id="53" name="矩形 31">
            <a:extLst>
              <a:ext uri="{FF2B5EF4-FFF2-40B4-BE49-F238E27FC236}">
                <a16:creationId xmlns:a16="http://schemas.microsoft.com/office/drawing/2014/main" id="{2FC58FF1-C3AD-49D8-87D7-CA1FF03AB425}"/>
              </a:ext>
            </a:extLst>
          </p:cNvPr>
          <p:cNvSpPr/>
          <p:nvPr/>
        </p:nvSpPr>
        <p:spPr>
          <a:xfrm>
            <a:off x="5163723" y="2853004"/>
            <a:ext cx="1784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Laplacian pyramid </a:t>
            </a:r>
            <a:endParaRPr lang="zh-TW" altLang="en-US" sz="1600" dirty="0"/>
          </a:p>
        </p:txBody>
      </p:sp>
      <p:cxnSp>
        <p:nvCxnSpPr>
          <p:cNvPr id="54" name="直線單箭頭接點 45">
            <a:extLst>
              <a:ext uri="{FF2B5EF4-FFF2-40B4-BE49-F238E27FC236}">
                <a16:creationId xmlns:a16="http://schemas.microsoft.com/office/drawing/2014/main" id="{5E99EBA4-6572-44D3-B193-EF6CFE401AEC}"/>
              </a:ext>
            </a:extLst>
          </p:cNvPr>
          <p:cNvCxnSpPr>
            <a:cxnSpLocks/>
          </p:cNvCxnSpPr>
          <p:nvPr/>
        </p:nvCxnSpPr>
        <p:spPr>
          <a:xfrm flipV="1">
            <a:off x="4103090" y="6727758"/>
            <a:ext cx="3979775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圖片 50">
            <a:extLst>
              <a:ext uri="{FF2B5EF4-FFF2-40B4-BE49-F238E27FC236}">
                <a16:creationId xmlns:a16="http://schemas.microsoft.com/office/drawing/2014/main" id="{5FB008BC-B031-4BC5-8F96-5BF8A6B6F8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856" y="5225800"/>
            <a:ext cx="814101" cy="814101"/>
          </a:xfrm>
          <a:prstGeom prst="rect">
            <a:avLst/>
          </a:prstGeom>
        </p:spPr>
      </p:pic>
      <p:pic>
        <p:nvPicPr>
          <p:cNvPr id="56" name="圖片 52">
            <a:extLst>
              <a:ext uri="{FF2B5EF4-FFF2-40B4-BE49-F238E27FC236}">
                <a16:creationId xmlns:a16="http://schemas.microsoft.com/office/drawing/2014/main" id="{8BE03330-00D5-4A68-92A1-96A7232597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304" y="3170880"/>
            <a:ext cx="1569801" cy="1569801"/>
          </a:xfrm>
          <a:prstGeom prst="rect">
            <a:avLst/>
          </a:prstGeom>
        </p:spPr>
      </p:pic>
      <p:pic>
        <p:nvPicPr>
          <p:cNvPr id="57" name="圖片 54">
            <a:extLst>
              <a:ext uri="{FF2B5EF4-FFF2-40B4-BE49-F238E27FC236}">
                <a16:creationId xmlns:a16="http://schemas.microsoft.com/office/drawing/2014/main" id="{05254E69-F88C-4B14-A8A9-D63C669C12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684" y="5235989"/>
            <a:ext cx="844660" cy="844660"/>
          </a:xfrm>
          <a:prstGeom prst="rect">
            <a:avLst/>
          </a:prstGeom>
        </p:spPr>
      </p:pic>
      <p:pic>
        <p:nvPicPr>
          <p:cNvPr id="58" name="圖片 56">
            <a:extLst>
              <a:ext uri="{FF2B5EF4-FFF2-40B4-BE49-F238E27FC236}">
                <a16:creationId xmlns:a16="http://schemas.microsoft.com/office/drawing/2014/main" id="{92CC9165-2581-47D6-8CAD-B69BF38D13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318" y="6439525"/>
            <a:ext cx="418475" cy="418475"/>
          </a:xfrm>
          <a:prstGeom prst="rect">
            <a:avLst/>
          </a:prstGeom>
        </p:spPr>
      </p:pic>
      <p:pic>
        <p:nvPicPr>
          <p:cNvPr id="59" name="圖片 57">
            <a:extLst>
              <a:ext uri="{FF2B5EF4-FFF2-40B4-BE49-F238E27FC236}">
                <a16:creationId xmlns:a16="http://schemas.microsoft.com/office/drawing/2014/main" id="{78DF1360-A7A3-4C6A-B573-6CAB42FEEC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90637" y="6412468"/>
            <a:ext cx="420660" cy="420660"/>
          </a:xfrm>
          <a:prstGeom prst="rect">
            <a:avLst/>
          </a:prstGeom>
        </p:spPr>
      </p:pic>
      <p:pic>
        <p:nvPicPr>
          <p:cNvPr id="60" name="圖片 63">
            <a:extLst>
              <a:ext uri="{FF2B5EF4-FFF2-40B4-BE49-F238E27FC236}">
                <a16:creationId xmlns:a16="http://schemas.microsoft.com/office/drawing/2014/main" id="{F4069D35-854F-4F86-9E77-19BE665FA0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81503" y="4634773"/>
            <a:ext cx="177900" cy="228343"/>
          </a:xfrm>
          <a:prstGeom prst="rect">
            <a:avLst/>
          </a:prstGeom>
        </p:spPr>
      </p:pic>
      <p:pic>
        <p:nvPicPr>
          <p:cNvPr id="61" name="圖片 64">
            <a:extLst>
              <a:ext uri="{FF2B5EF4-FFF2-40B4-BE49-F238E27FC236}">
                <a16:creationId xmlns:a16="http://schemas.microsoft.com/office/drawing/2014/main" id="{466485CD-8DD6-4327-AF80-5BFCCF05DD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57212" y="3731730"/>
            <a:ext cx="228729" cy="241029"/>
          </a:xfrm>
          <a:prstGeom prst="rect">
            <a:avLst/>
          </a:prstGeom>
        </p:spPr>
      </p:pic>
      <p:pic>
        <p:nvPicPr>
          <p:cNvPr id="62" name="圖片 68">
            <a:extLst>
              <a:ext uri="{FF2B5EF4-FFF2-40B4-BE49-F238E27FC236}">
                <a16:creationId xmlns:a16="http://schemas.microsoft.com/office/drawing/2014/main" id="{A89C41E8-E922-4522-9F51-C86C730BAA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0721" y="4832375"/>
            <a:ext cx="177900" cy="228343"/>
          </a:xfrm>
          <a:prstGeom prst="rect">
            <a:avLst/>
          </a:prstGeom>
        </p:spPr>
      </p:pic>
      <p:pic>
        <p:nvPicPr>
          <p:cNvPr id="63" name="圖片 81">
            <a:extLst>
              <a:ext uri="{FF2B5EF4-FFF2-40B4-BE49-F238E27FC236}">
                <a16:creationId xmlns:a16="http://schemas.microsoft.com/office/drawing/2014/main" id="{F96DD53C-871B-4953-947E-F4D9AFC225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54926" y="6083947"/>
            <a:ext cx="176799" cy="231668"/>
          </a:xfrm>
          <a:prstGeom prst="rect">
            <a:avLst/>
          </a:prstGeom>
        </p:spPr>
      </p:pic>
      <p:cxnSp>
        <p:nvCxnSpPr>
          <p:cNvPr id="64" name="直線單箭頭接點 89">
            <a:extLst>
              <a:ext uri="{FF2B5EF4-FFF2-40B4-BE49-F238E27FC236}">
                <a16:creationId xmlns:a16="http://schemas.microsoft.com/office/drawing/2014/main" id="{3A5DBE8A-167F-4711-8690-D6606758E67F}"/>
              </a:ext>
            </a:extLst>
          </p:cNvPr>
          <p:cNvCxnSpPr>
            <a:cxnSpLocks/>
          </p:cNvCxnSpPr>
          <p:nvPr/>
        </p:nvCxnSpPr>
        <p:spPr>
          <a:xfrm flipV="1">
            <a:off x="4861907" y="3938779"/>
            <a:ext cx="0" cy="6841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圖片 96">
            <a:extLst>
              <a:ext uri="{FF2B5EF4-FFF2-40B4-BE49-F238E27FC236}">
                <a16:creationId xmlns:a16="http://schemas.microsoft.com/office/drawing/2014/main" id="{5D9CC034-340D-4AF6-B193-08BE504E19D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90350" y="6065320"/>
            <a:ext cx="176799" cy="231668"/>
          </a:xfrm>
          <a:prstGeom prst="rect">
            <a:avLst/>
          </a:prstGeom>
        </p:spPr>
      </p:pic>
      <p:pic>
        <p:nvPicPr>
          <p:cNvPr id="66" name="圖片 98">
            <a:extLst>
              <a:ext uri="{FF2B5EF4-FFF2-40B4-BE49-F238E27FC236}">
                <a16:creationId xmlns:a16="http://schemas.microsoft.com/office/drawing/2014/main" id="{D0611565-8A98-427D-A473-0F35E6BCB29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49022" y="5617919"/>
            <a:ext cx="225572" cy="243861"/>
          </a:xfrm>
          <a:prstGeom prst="rect">
            <a:avLst/>
          </a:prstGeom>
        </p:spPr>
      </p:pic>
      <p:cxnSp>
        <p:nvCxnSpPr>
          <p:cNvPr id="67" name="直線單箭頭接點 107">
            <a:extLst>
              <a:ext uri="{FF2B5EF4-FFF2-40B4-BE49-F238E27FC236}">
                <a16:creationId xmlns:a16="http://schemas.microsoft.com/office/drawing/2014/main" id="{960A823B-7BFE-4404-AC6E-DA2ADEDA9E29}"/>
              </a:ext>
            </a:extLst>
          </p:cNvPr>
          <p:cNvCxnSpPr>
            <a:cxnSpLocks/>
          </p:cNvCxnSpPr>
          <p:nvPr/>
        </p:nvCxnSpPr>
        <p:spPr>
          <a:xfrm flipV="1">
            <a:off x="7129809" y="5893003"/>
            <a:ext cx="8376" cy="5211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圖片 108">
            <a:extLst>
              <a:ext uri="{FF2B5EF4-FFF2-40B4-BE49-F238E27FC236}">
                <a16:creationId xmlns:a16="http://schemas.microsoft.com/office/drawing/2014/main" id="{A1B72E16-A88F-47A3-A223-1F3A14B80A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61477" y="6049856"/>
            <a:ext cx="177900" cy="228343"/>
          </a:xfrm>
          <a:prstGeom prst="rect">
            <a:avLst/>
          </a:prstGeom>
        </p:spPr>
      </p:pic>
      <p:cxnSp>
        <p:nvCxnSpPr>
          <p:cNvPr id="69" name="直線單箭頭接點 112">
            <a:extLst>
              <a:ext uri="{FF2B5EF4-FFF2-40B4-BE49-F238E27FC236}">
                <a16:creationId xmlns:a16="http://schemas.microsoft.com/office/drawing/2014/main" id="{74D1A0AC-E8BC-4B57-A33B-4856DF221463}"/>
              </a:ext>
            </a:extLst>
          </p:cNvPr>
          <p:cNvCxnSpPr>
            <a:cxnSpLocks/>
          </p:cNvCxnSpPr>
          <p:nvPr/>
        </p:nvCxnSpPr>
        <p:spPr>
          <a:xfrm>
            <a:off x="6429804" y="5739622"/>
            <a:ext cx="598644" cy="49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圖片 115">
            <a:extLst>
              <a:ext uri="{FF2B5EF4-FFF2-40B4-BE49-F238E27FC236}">
                <a16:creationId xmlns:a16="http://schemas.microsoft.com/office/drawing/2014/main" id="{EF7CF522-A75C-4387-99E3-48546880BF3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45540" y="5631003"/>
            <a:ext cx="219475" cy="268247"/>
          </a:xfrm>
          <a:prstGeom prst="rect">
            <a:avLst/>
          </a:prstGeom>
        </p:spPr>
      </p:pic>
      <p:cxnSp>
        <p:nvCxnSpPr>
          <p:cNvPr id="71" name="直線單箭頭接點 129">
            <a:extLst>
              <a:ext uri="{FF2B5EF4-FFF2-40B4-BE49-F238E27FC236}">
                <a16:creationId xmlns:a16="http://schemas.microsoft.com/office/drawing/2014/main" id="{BED653E8-B882-44A3-9263-03E1423C2C61}"/>
              </a:ext>
            </a:extLst>
          </p:cNvPr>
          <p:cNvCxnSpPr>
            <a:cxnSpLocks/>
          </p:cNvCxnSpPr>
          <p:nvPr/>
        </p:nvCxnSpPr>
        <p:spPr>
          <a:xfrm flipH="1" flipV="1">
            <a:off x="7150427" y="4842069"/>
            <a:ext cx="744634" cy="8841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圖片 131">
            <a:extLst>
              <a:ext uri="{FF2B5EF4-FFF2-40B4-BE49-F238E27FC236}">
                <a16:creationId xmlns:a16="http://schemas.microsoft.com/office/drawing/2014/main" id="{E8CFEC2F-66E2-4F38-A6A9-C4CC044413B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84365" y="4645845"/>
            <a:ext cx="182896" cy="231668"/>
          </a:xfrm>
          <a:prstGeom prst="rect">
            <a:avLst/>
          </a:prstGeom>
        </p:spPr>
      </p:pic>
      <p:cxnSp>
        <p:nvCxnSpPr>
          <p:cNvPr id="73" name="直線單箭頭接點 132">
            <a:extLst>
              <a:ext uri="{FF2B5EF4-FFF2-40B4-BE49-F238E27FC236}">
                <a16:creationId xmlns:a16="http://schemas.microsoft.com/office/drawing/2014/main" id="{F12A3B20-01F1-4537-B42C-8E3A77E24A0E}"/>
              </a:ext>
            </a:extLst>
          </p:cNvPr>
          <p:cNvCxnSpPr>
            <a:cxnSpLocks/>
          </p:cNvCxnSpPr>
          <p:nvPr/>
        </p:nvCxnSpPr>
        <p:spPr>
          <a:xfrm flipV="1">
            <a:off x="7150427" y="3995949"/>
            <a:ext cx="0" cy="6269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圖片 134">
            <a:extLst>
              <a:ext uri="{FF2B5EF4-FFF2-40B4-BE49-F238E27FC236}">
                <a16:creationId xmlns:a16="http://schemas.microsoft.com/office/drawing/2014/main" id="{93D754CE-D378-41BF-974A-C7BA1280CF5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66436" y="3738934"/>
            <a:ext cx="219475" cy="268247"/>
          </a:xfrm>
          <a:prstGeom prst="rect">
            <a:avLst/>
          </a:prstGeom>
        </p:spPr>
      </p:pic>
      <p:pic>
        <p:nvPicPr>
          <p:cNvPr id="75" name="圖片 78">
            <a:extLst>
              <a:ext uri="{FF2B5EF4-FFF2-40B4-BE49-F238E27FC236}">
                <a16:creationId xmlns:a16="http://schemas.microsoft.com/office/drawing/2014/main" id="{4F459848-27B6-44BF-A62E-5706413A94F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29871" y="2581691"/>
            <a:ext cx="176799" cy="225572"/>
          </a:xfrm>
          <a:prstGeom prst="rect">
            <a:avLst/>
          </a:prstGeom>
        </p:spPr>
      </p:pic>
      <p:sp>
        <p:nvSpPr>
          <p:cNvPr id="76" name="矩形 31">
            <a:extLst>
              <a:ext uri="{FF2B5EF4-FFF2-40B4-BE49-F238E27FC236}">
                <a16:creationId xmlns:a16="http://schemas.microsoft.com/office/drawing/2014/main" id="{2FC58FF1-C3AD-49D8-87D7-CA1FF03AB425}"/>
              </a:ext>
            </a:extLst>
          </p:cNvPr>
          <p:cNvSpPr/>
          <p:nvPr/>
        </p:nvSpPr>
        <p:spPr>
          <a:xfrm>
            <a:off x="7514025" y="2849624"/>
            <a:ext cx="1579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Inverse pyramid 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013601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98">
            <a:extLst>
              <a:ext uri="{FF2B5EF4-FFF2-40B4-BE49-F238E27FC236}">
                <a16:creationId xmlns:a16="http://schemas.microsoft.com/office/drawing/2014/main" id="{423F7295-5494-4868-A778-4E885DAB39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048206" cy="851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 marL="2598738" indent="-2598738">
              <a:buSzPct val="25000"/>
            </a:pPr>
            <a:r>
              <a:rPr lang="en-US" altLang="zh-TW" sz="2800" b="1" dirty="0">
                <a:ea typeface="Arial"/>
                <a:sym typeface="Arial"/>
              </a:rPr>
              <a:t>3.</a:t>
            </a:r>
            <a:r>
              <a:rPr lang="zh-TW" altLang="en-US" sz="2800" b="1" dirty="0">
                <a:ea typeface="Arial"/>
                <a:sym typeface="Arial"/>
              </a:rPr>
              <a:t> </a:t>
            </a:r>
            <a:r>
              <a:rPr lang="en-US" altLang="zh-TW" sz="2800" b="1" dirty="0">
                <a:ea typeface="Arial"/>
                <a:sym typeface="Arial"/>
              </a:rPr>
              <a:t>The Gaussian and Laplacian pyramids: Answer</a:t>
            </a:r>
            <a:br>
              <a:rPr lang="en-US" altLang="zh-TW" b="1" dirty="0">
                <a:ea typeface="Arial"/>
                <a:sym typeface="Arial"/>
              </a:rPr>
            </a:br>
            <a:r>
              <a:rPr lang="en-US" altLang="zh-TW" b="1" dirty="0">
                <a:ea typeface="Arial"/>
                <a:sym typeface="Arial"/>
              </a:rPr>
              <a:t>                                                      </a:t>
            </a:r>
            <a:r>
              <a:rPr lang="en-US" altLang="zh-TW" sz="1800" dirty="0"/>
              <a:t>(Yi Yuan)</a:t>
            </a:r>
            <a:r>
              <a:rPr lang="zh-TW" altLang="en-US" sz="1800" b="1" dirty="0">
                <a:ea typeface="Arial"/>
                <a:sym typeface="Arial"/>
              </a:rPr>
              <a:t> </a:t>
            </a:r>
            <a:endParaRPr lang="zh-TW" altLang="en-US" sz="2800" b="1" dirty="0"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5766432-1FFB-6B4D-9C25-84C34BC9D4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904"/>
          <a:stretch/>
        </p:blipFill>
        <p:spPr>
          <a:xfrm>
            <a:off x="0" y="3896529"/>
            <a:ext cx="7174488" cy="1679229"/>
          </a:xfrm>
          <a:prstGeom prst="rect">
            <a:avLst/>
          </a:prstGeom>
        </p:spPr>
      </p:pic>
      <p:sp>
        <p:nvSpPr>
          <p:cNvPr id="79" name="文字方塊 78">
            <a:extLst>
              <a:ext uri="{FF2B5EF4-FFF2-40B4-BE49-F238E27FC236}">
                <a16:creationId xmlns:a16="http://schemas.microsoft.com/office/drawing/2014/main" id="{F6FB0D2D-5892-0441-B855-F40A9683952D}"/>
              </a:ext>
            </a:extLst>
          </p:cNvPr>
          <p:cNvSpPr txBox="1"/>
          <p:nvPr/>
        </p:nvSpPr>
        <p:spPr>
          <a:xfrm>
            <a:off x="0" y="1311206"/>
            <a:ext cx="9144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Function: </a:t>
            </a:r>
          </a:p>
          <a:p>
            <a:pPr lvl="5"/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    1) </a:t>
            </a:r>
            <a:r>
              <a:rPr lang="en-US" altLang="zh-TW" sz="1800" dirty="0" err="1">
                <a:latin typeface="Arial" panose="020B0604020202020204" pitchFamily="34" charset="0"/>
                <a:cs typeface="Arial" panose="020B0604020202020204" pitchFamily="34" charset="0"/>
              </a:rPr>
              <a:t>pyrDown</a:t>
            </a:r>
            <a:r>
              <a:rPr lang="en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en" altLang="zh-TW" sz="180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" altLang="zh-TW" sz="1800" dirty="0" err="1">
                <a:latin typeface="Arial" panose="020B0604020202020204" pitchFamily="34" charset="0"/>
                <a:cs typeface="Arial" panose="020B0604020202020204" pitchFamily="34" charset="0"/>
              </a:rPr>
              <a:t>dst</a:t>
            </a:r>
            <a:r>
              <a:rPr lang="en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, Size( </a:t>
            </a:r>
            <a:r>
              <a:rPr lang="en" altLang="zh-TW" sz="1800" dirty="0" err="1">
                <a:latin typeface="Arial" panose="020B0604020202020204" pitchFamily="34" charset="0"/>
                <a:cs typeface="Arial" panose="020B0604020202020204" pitchFamily="34" charset="0"/>
              </a:rPr>
              <a:t>src.cols</a:t>
            </a:r>
            <a:r>
              <a:rPr lang="en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/2, </a:t>
            </a:r>
            <a:r>
              <a:rPr lang="en" altLang="zh-TW" sz="1800" dirty="0" err="1">
                <a:latin typeface="Arial" panose="020B0604020202020204" pitchFamily="34" charset="0"/>
                <a:cs typeface="Arial" panose="020B0604020202020204" pitchFamily="34" charset="0"/>
              </a:rPr>
              <a:t>src.rows</a:t>
            </a:r>
            <a:r>
              <a:rPr lang="en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/2 ))</a:t>
            </a:r>
            <a:endParaRPr lang="en-US" altLang="zh-TW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5"/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    2) </a:t>
            </a:r>
            <a:r>
              <a:rPr lang="en" altLang="zh-TW" sz="1800" dirty="0" err="1">
                <a:latin typeface="Arial" panose="020B0604020202020204" pitchFamily="34" charset="0"/>
                <a:cs typeface="Arial" panose="020B0604020202020204" pitchFamily="34" charset="0"/>
              </a:rPr>
              <a:t>pyrUp</a:t>
            </a:r>
            <a:r>
              <a:rPr lang="en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en" altLang="zh-TW" sz="180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" altLang="zh-TW" sz="1800" dirty="0" err="1">
                <a:latin typeface="Arial" panose="020B0604020202020204" pitchFamily="34" charset="0"/>
                <a:cs typeface="Arial" panose="020B0604020202020204" pitchFamily="34" charset="0"/>
              </a:rPr>
              <a:t>dst</a:t>
            </a:r>
            <a:r>
              <a:rPr lang="en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, Size( </a:t>
            </a:r>
            <a:r>
              <a:rPr lang="en" altLang="zh-TW" sz="1800" dirty="0" err="1">
                <a:latin typeface="Arial" panose="020B0604020202020204" pitchFamily="34" charset="0"/>
                <a:cs typeface="Arial" panose="020B0604020202020204" pitchFamily="34" charset="0"/>
              </a:rPr>
              <a:t>src.cols</a:t>
            </a:r>
            <a:r>
              <a:rPr lang="en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*2, </a:t>
            </a:r>
            <a:r>
              <a:rPr lang="en" altLang="zh-TW" sz="1800" dirty="0" err="1">
                <a:latin typeface="Arial" panose="020B0604020202020204" pitchFamily="34" charset="0"/>
                <a:cs typeface="Arial" panose="020B0604020202020204" pitchFamily="34" charset="0"/>
              </a:rPr>
              <a:t>src.rows</a:t>
            </a:r>
            <a:r>
              <a:rPr lang="en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*2 ))</a:t>
            </a:r>
          </a:p>
          <a:p>
            <a:pPr lvl="5"/>
            <a:endParaRPr lang="en" altLang="zh-TW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5"/>
            <a:r>
              <a:rPr lang="en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" altLang="zh-TW" sz="180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: The current image</a:t>
            </a:r>
          </a:p>
          <a:p>
            <a:pPr lvl="5"/>
            <a:r>
              <a:rPr lang="en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" altLang="zh-TW" sz="1800" dirty="0" err="1">
                <a:latin typeface="Arial" panose="020B0604020202020204" pitchFamily="34" charset="0"/>
                <a:cs typeface="Arial" panose="020B0604020202020204" pitchFamily="34" charset="0"/>
              </a:rPr>
              <a:t>dst</a:t>
            </a:r>
            <a:r>
              <a:rPr lang="en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: The destination </a:t>
            </a:r>
          </a:p>
          <a:p>
            <a:pPr lvl="5"/>
            <a:r>
              <a:rPr lang="en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        Size( </a:t>
            </a:r>
            <a:r>
              <a:rPr lang="en" altLang="zh-TW" sz="1800" dirty="0" err="1">
                <a:latin typeface="Arial" panose="020B0604020202020204" pitchFamily="34" charset="0"/>
                <a:cs typeface="Arial" panose="020B0604020202020204" pitchFamily="34" charset="0"/>
              </a:rPr>
              <a:t>src.cols</a:t>
            </a:r>
            <a:r>
              <a:rPr lang="en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*2, </a:t>
            </a:r>
            <a:r>
              <a:rPr lang="en" altLang="zh-TW" sz="1800" dirty="0" err="1">
                <a:latin typeface="Arial" panose="020B0604020202020204" pitchFamily="34" charset="0"/>
                <a:cs typeface="Arial" panose="020B0604020202020204" pitchFamily="34" charset="0"/>
              </a:rPr>
              <a:t>src.rows</a:t>
            </a:r>
            <a:r>
              <a:rPr lang="en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*2 ): The destination size</a:t>
            </a:r>
          </a:p>
          <a:p>
            <a:pPr lvl="5"/>
            <a:endParaRPr lang="en-US" altLang="zh-TW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Gaussian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A258A16-A38E-8F44-94CB-DB063599C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668" y="1311206"/>
            <a:ext cx="2541600" cy="25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204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834C608-20F3-C543-BF6B-668ABBA11CA7}"/>
              </a:ext>
            </a:extLst>
          </p:cNvPr>
          <p:cNvSpPr txBox="1"/>
          <p:nvPr/>
        </p:nvSpPr>
        <p:spPr>
          <a:xfrm>
            <a:off x="0" y="612896"/>
            <a:ext cx="914400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Laplacian</a:t>
            </a:r>
            <a:endParaRPr lang="en-US" altLang="zh-TW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altLang="zh-TW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altLang="zh-TW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altLang="zh-TW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altLang="zh-TW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altLang="zh-TW" sz="1600" dirty="0"/>
          </a:p>
          <a:p>
            <a:pPr lvl="5"/>
            <a:endParaRPr lang="en-US" altLang="zh-TW" sz="1600" dirty="0"/>
          </a:p>
          <a:p>
            <a:pPr lvl="5"/>
            <a:endParaRPr lang="en-US" altLang="zh-TW" sz="1600" dirty="0"/>
          </a:p>
          <a:p>
            <a:pPr lvl="5"/>
            <a:endParaRPr lang="en-US" altLang="zh-TW" sz="1600" dirty="0"/>
          </a:p>
          <a:p>
            <a:pPr lvl="5"/>
            <a:endParaRPr lang="en-US" altLang="zh-TW" sz="1800" dirty="0"/>
          </a:p>
          <a:p>
            <a:pPr lvl="5"/>
            <a:endParaRPr lang="en-US" altLang="zh-TW" sz="1800" dirty="0"/>
          </a:p>
          <a:p>
            <a:pPr lvl="5"/>
            <a:endParaRPr lang="en-US" altLang="zh-TW" sz="18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TW" sz="1800" kern="0" dirty="0">
                <a:latin typeface="Arial" panose="020B0604020202020204" pitchFamily="34" charset="0"/>
                <a:cs typeface="Arial" panose="020B0604020202020204" pitchFamily="34" charset="0"/>
              </a:rPr>
              <a:t>Inverse</a:t>
            </a:r>
          </a:p>
        </p:txBody>
      </p:sp>
      <p:sp>
        <p:nvSpPr>
          <p:cNvPr id="4" name="Shape 198">
            <a:extLst>
              <a:ext uri="{FF2B5EF4-FFF2-40B4-BE49-F238E27FC236}">
                <a16:creationId xmlns:a16="http://schemas.microsoft.com/office/drawing/2014/main" id="{423F7295-5494-4868-A778-4E885DAB39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048206" cy="851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 marL="2598738" indent="-2598738">
              <a:buSzPct val="25000"/>
            </a:pPr>
            <a:r>
              <a:rPr lang="en-US" altLang="zh-TW" sz="2800" b="1" dirty="0">
                <a:ea typeface="Arial"/>
                <a:sym typeface="Arial"/>
              </a:rPr>
              <a:t>3.</a:t>
            </a:r>
            <a:r>
              <a:rPr lang="zh-TW" altLang="en-US" sz="2800" b="1" dirty="0">
                <a:ea typeface="Arial"/>
                <a:sym typeface="Arial"/>
              </a:rPr>
              <a:t> </a:t>
            </a:r>
            <a:r>
              <a:rPr lang="en-US" altLang="zh-TW" sz="2800" b="1" dirty="0">
                <a:ea typeface="Arial"/>
                <a:sym typeface="Arial"/>
              </a:rPr>
              <a:t>The Gaussian and Laplacian pyramids: Answer</a:t>
            </a:r>
            <a:br>
              <a:rPr lang="en-US" altLang="zh-TW" b="1" dirty="0">
                <a:ea typeface="Arial"/>
                <a:sym typeface="Arial"/>
              </a:rPr>
            </a:br>
            <a:r>
              <a:rPr lang="en-US" altLang="zh-TW" b="1" dirty="0">
                <a:ea typeface="Arial"/>
                <a:sym typeface="Arial"/>
              </a:rPr>
              <a:t>                                                      </a:t>
            </a:r>
            <a:r>
              <a:rPr lang="en-US" altLang="zh-TW" sz="1800" dirty="0"/>
              <a:t>(Yi Yuan)</a:t>
            </a:r>
            <a:r>
              <a:rPr lang="zh-TW" altLang="en-US" sz="1800" b="1" dirty="0">
                <a:ea typeface="Arial"/>
                <a:sym typeface="Arial"/>
              </a:rPr>
              <a:t> </a:t>
            </a:r>
            <a:endParaRPr lang="zh-TW" altLang="en-US" sz="2800" b="1" dirty="0"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77" name="圖片 76">
            <a:extLst>
              <a:ext uri="{FF2B5EF4-FFF2-40B4-BE49-F238E27FC236}">
                <a16:creationId xmlns:a16="http://schemas.microsoft.com/office/drawing/2014/main" id="{8C00075F-AF15-3C46-BA9F-127A1DC388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890" b="35390"/>
          <a:stretch/>
        </p:blipFill>
        <p:spPr>
          <a:xfrm>
            <a:off x="0" y="1083725"/>
            <a:ext cx="7178400" cy="2525370"/>
          </a:xfrm>
          <a:prstGeom prst="rect">
            <a:avLst/>
          </a:prstGeom>
        </p:spPr>
      </p:pic>
      <p:pic>
        <p:nvPicPr>
          <p:cNvPr id="78" name="圖片 77">
            <a:extLst>
              <a:ext uri="{FF2B5EF4-FFF2-40B4-BE49-F238E27FC236}">
                <a16:creationId xmlns:a16="http://schemas.microsoft.com/office/drawing/2014/main" id="{BFA46A16-868B-2D44-8E7F-152E2CD289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202"/>
          <a:stretch/>
        </p:blipFill>
        <p:spPr>
          <a:xfrm>
            <a:off x="0" y="4079924"/>
            <a:ext cx="7178400" cy="232978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CDB404F-8C1D-A743-AE50-847911FFA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400" y="1083725"/>
            <a:ext cx="2541600" cy="252537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E39E4A6-9AC7-AD48-BCD5-1647E1395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2400" y="3853250"/>
            <a:ext cx="2541600" cy="25416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E554B83-3F85-C54D-B7FA-2E3ADAEBD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0429" y="3853250"/>
            <a:ext cx="1270800" cy="12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492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4048"/>
          </a:xfrm>
        </p:spPr>
        <p:txBody>
          <a:bodyPr/>
          <a:lstStyle/>
          <a:p>
            <a:r>
              <a:rPr lang="en-US" altLang="zh-TW" sz="2800" b="1" dirty="0"/>
              <a:t>4.</a:t>
            </a:r>
            <a:r>
              <a:rPr lang="zh-TW" altLang="en-US" sz="2800" b="1" dirty="0"/>
              <a:t> </a:t>
            </a:r>
            <a:r>
              <a:rPr lang="en-US" altLang="zh-TW" sz="2800" b="1" dirty="0"/>
              <a:t>(20%) </a:t>
            </a:r>
            <a:r>
              <a:rPr lang="en-US" altLang="zh-TW" sz="2800" b="1" dirty="0">
                <a:solidFill>
                  <a:schemeClr val="tx1"/>
                </a:solidFill>
              </a:rPr>
              <a:t>Adaptive Threshold 		   </a:t>
            </a:r>
            <a:r>
              <a:rPr lang="en-US" altLang="zh-TW" sz="1800" dirty="0">
                <a:solidFill>
                  <a:schemeClr val="tx1"/>
                </a:solidFill>
              </a:rPr>
              <a:t>(</a:t>
            </a:r>
            <a:r>
              <a:rPr lang="zh-CN" altLang="en-US" sz="1800" dirty="0"/>
              <a:t>出題</a:t>
            </a:r>
            <a:r>
              <a:rPr lang="en-US" altLang="zh-CN" sz="1800" dirty="0"/>
              <a:t>: </a:t>
            </a:r>
            <a:r>
              <a:rPr lang="en-US" altLang="zh-TW" sz="1800" dirty="0">
                <a:solidFill>
                  <a:schemeClr val="tx1"/>
                </a:solidFill>
              </a:rPr>
              <a:t>Edward, Jenny)</a:t>
            </a:r>
            <a:endParaRPr lang="zh-TW" altLang="en-US" sz="28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76" y="541948"/>
            <a:ext cx="7825467" cy="326350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2000" dirty="0"/>
              <a:t>4.1</a:t>
            </a:r>
            <a:r>
              <a:rPr lang="zh-TW" altLang="en-US" sz="2000" dirty="0"/>
              <a:t> </a:t>
            </a:r>
            <a:r>
              <a:rPr lang="en-US" altLang="zh-TW" sz="2000" dirty="0">
                <a:sym typeface="Arial"/>
              </a:rPr>
              <a:t>Global </a:t>
            </a:r>
            <a:r>
              <a:rPr lang="zh-TW" altLang="zh-TW" sz="2000" dirty="0">
                <a:sym typeface="Arial"/>
              </a:rPr>
              <a:t>Threshold</a:t>
            </a:r>
            <a:r>
              <a:rPr lang="zh-TW" altLang="en-US" sz="2000" dirty="0">
                <a:sym typeface="Arial"/>
              </a:rPr>
              <a:t> </a:t>
            </a:r>
            <a:r>
              <a:rPr lang="zh-TW" altLang="zh-TW" sz="2000" dirty="0">
                <a:sym typeface="Arial"/>
              </a:rPr>
              <a:t>(</a:t>
            </a:r>
            <a:r>
              <a:rPr lang="en-US" altLang="zh-TW" sz="2000" dirty="0">
                <a:sym typeface="Arial"/>
              </a:rPr>
              <a:t>10</a:t>
            </a:r>
            <a:r>
              <a:rPr lang="zh-TW" altLang="zh-TW" sz="2000" dirty="0">
                <a:sym typeface="Arial"/>
              </a:rPr>
              <a:t>%)</a:t>
            </a:r>
            <a:r>
              <a:rPr lang="en-US" altLang="zh-TW" sz="2000" dirty="0">
                <a:sym typeface="Arial"/>
              </a:rPr>
              <a:t> </a:t>
            </a:r>
            <a:br>
              <a:rPr lang="en-US" altLang="zh-TW" sz="2000" dirty="0">
                <a:sym typeface="Arial"/>
              </a:rPr>
            </a:br>
            <a:r>
              <a:rPr lang="en-US" altLang="zh-TW" sz="2000" dirty="0"/>
              <a:t>4.2 Local Threshold</a:t>
            </a:r>
            <a:r>
              <a:rPr lang="zh-TW" altLang="en-US" sz="2000" dirty="0"/>
              <a:t> </a:t>
            </a:r>
            <a:r>
              <a:rPr lang="en-US" altLang="zh-TW" sz="2000" dirty="0"/>
              <a:t>(10%)</a:t>
            </a:r>
          </a:p>
        </p:txBody>
      </p:sp>
      <p:sp>
        <p:nvSpPr>
          <p:cNvPr id="7" name="Shape 200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r>
              <a:rPr lang="en-US" altLang="zh-TW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1DFA40-528F-4B4A-B133-97F7C49A23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22" t="35650" r="45768" b="32347"/>
          <a:stretch/>
        </p:blipFill>
        <p:spPr>
          <a:xfrm>
            <a:off x="3047537" y="3211250"/>
            <a:ext cx="2809798" cy="230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028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0" y="6549"/>
            <a:ext cx="7886699" cy="60542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Notices (2/2)</a:t>
            </a:r>
            <a:endParaRPr lang="en-US" sz="28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3</a:t>
            </a:fld>
            <a:endParaRPr 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36B0FDB-5F82-4B18-8B2E-80ECBF69D58D}"/>
              </a:ext>
            </a:extLst>
          </p:cNvPr>
          <p:cNvSpPr txBox="1">
            <a:spLocks/>
          </p:cNvSpPr>
          <p:nvPr/>
        </p:nvSpPr>
        <p:spPr>
          <a:xfrm>
            <a:off x="146850" y="611976"/>
            <a:ext cx="8850299" cy="45089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C++ (check MFC guide in ftp)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OpenCV 3.3.1 (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https://opencv.org/release.html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Visual Studio 2015 (download  from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http://www.cc.ncku.edu.tw/download/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UI framework: MFC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Python (check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pyqty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guide om ftp)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opencv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-python (3.4.3.18)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Python 3.6.5 (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https://www.python.org/downloads/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UI framework: pyqt5 (5.11.3)</a:t>
            </a:r>
          </a:p>
          <a:p>
            <a:pPr marL="13335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55469"/>
            <a:ext cx="9083615" cy="484094"/>
          </a:xfrm>
        </p:spPr>
        <p:txBody>
          <a:bodyPr/>
          <a:lstStyle/>
          <a:p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Global 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Threshold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%)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4000" b="1" dirty="0">
                <a:solidFill>
                  <a:schemeClr val="tx1"/>
                </a:solidFill>
              </a:rPr>
              <a:t> 		</a:t>
            </a:r>
            <a:endParaRPr lang="zh-TW" altLang="en-US" sz="2800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66" y="583055"/>
            <a:ext cx="8684468" cy="3263504"/>
          </a:xfrm>
        </p:spPr>
        <p:txBody>
          <a:bodyPr/>
          <a:lstStyle/>
          <a:p>
            <a:pPr marL="342900"/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a non-uniformly illuminated QR</a:t>
            </a:r>
            <a:r>
              <a:rPr lang="zh-TW" altLang="zh-TW" sz="2000" dirty="0"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zh-TW" sz="2000" dirty="0" err="1">
                <a:latin typeface="Arial"/>
                <a:ea typeface="Arial"/>
                <a:cs typeface="Arial"/>
                <a:sym typeface="Arial"/>
              </a:rPr>
              <a:t>png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342900"/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</a:t>
            </a:r>
            <a:r>
              <a:rPr lang="zh-TW" alt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Show original image</a:t>
            </a:r>
          </a:p>
          <a:p>
            <a:pPr marL="0" indent="0"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2) Show the result after applying global</a:t>
            </a:r>
            <a:r>
              <a:rPr lang="zh-TW" alt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threshold</a:t>
            </a:r>
          </a:p>
          <a:p>
            <a:pPr marL="342900"/>
            <a:r>
              <a:rPr lang="en-US" altLang="zh-TW" sz="2000" dirty="0"/>
              <a:t>Hint:</a:t>
            </a:r>
          </a:p>
          <a:p>
            <a:pPr marL="534988" lvl="1" indent="-173038"/>
            <a:r>
              <a:rPr lang="en-US" sz="2000" dirty="0"/>
              <a:t>OpenCV Textbook Chapter 5 (p.136~138)</a:t>
            </a:r>
            <a:endParaRPr lang="en-US" sz="2000" dirty="0">
              <a:latin typeface="Arial"/>
              <a:cs typeface="Arial"/>
              <a:sym typeface="Arial"/>
            </a:endParaRPr>
          </a:p>
          <a:p>
            <a:pPr marL="534988" lvl="1" indent="-173038"/>
            <a:r>
              <a:rPr lang="en-US" altLang="zh-TW" sz="2000" dirty="0"/>
              <a:t>threshold(</a:t>
            </a:r>
            <a:r>
              <a:rPr lang="en-US" altLang="zh-TW" sz="2000" dirty="0" err="1"/>
              <a:t>args</a:t>
            </a:r>
            <a:r>
              <a:rPr lang="en-US" altLang="zh-TW" sz="2000" dirty="0"/>
              <a:t>) </a:t>
            </a:r>
            <a:r>
              <a:rPr lang="en-US" altLang="zh-TW" sz="2000" dirty="0" err="1"/>
              <a:t>func</a:t>
            </a:r>
            <a:r>
              <a:rPr lang="en-US" altLang="zh-TW" sz="2000" dirty="0"/>
              <a:t> with threshold value = 80</a:t>
            </a:r>
            <a:endParaRPr lang="zh-TW" altLang="en-US" sz="2000" dirty="0"/>
          </a:p>
        </p:txBody>
      </p:sp>
      <p:sp>
        <p:nvSpPr>
          <p:cNvPr id="6" name="Shape 190"/>
          <p:cNvSpPr/>
          <p:nvPr/>
        </p:nvSpPr>
        <p:spPr>
          <a:xfrm>
            <a:off x="4342700" y="4824763"/>
            <a:ext cx="470561" cy="27374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8" name="矩形 7"/>
          <p:cNvSpPr/>
          <p:nvPr/>
        </p:nvSpPr>
        <p:spPr>
          <a:xfrm>
            <a:off x="6668201" y="6540664"/>
            <a:ext cx="114005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/>
              <a:t>global</a:t>
            </a:r>
            <a:r>
              <a:rPr lang="zh-TW" altLang="en-US" sz="1050" dirty="0"/>
              <a:t> </a:t>
            </a:r>
            <a:r>
              <a:rPr lang="en-US" altLang="zh-TW" sz="1050" dirty="0"/>
              <a:t>threshold</a:t>
            </a:r>
            <a:endParaRPr lang="zh-TW" altLang="en-US" sz="1050" dirty="0"/>
          </a:p>
        </p:txBody>
      </p:sp>
      <p:sp>
        <p:nvSpPr>
          <p:cNvPr id="10" name="Shape 200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r>
              <a:rPr lang="en-US" altLang="zh-TW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 descr="Oringinal image">
            <a:extLst>
              <a:ext uri="{FF2B5EF4-FFF2-40B4-BE49-F238E27FC236}">
                <a16:creationId xmlns:a16="http://schemas.microsoft.com/office/drawing/2014/main" id="{04938C85-3C7A-4E50-B5EF-740554DB1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94" y="3402173"/>
            <a:ext cx="3598789" cy="3020412"/>
          </a:xfrm>
          <a:prstGeom prst="rect">
            <a:avLst/>
          </a:prstGeom>
        </p:spPr>
      </p:pic>
      <p:pic>
        <p:nvPicPr>
          <p:cNvPr id="13" name="Picture 12" descr="Thresholed image">
            <a:extLst>
              <a:ext uri="{FF2B5EF4-FFF2-40B4-BE49-F238E27FC236}">
                <a16:creationId xmlns:a16="http://schemas.microsoft.com/office/drawing/2014/main" id="{47790150-81AB-4DA6-B20B-9621867D8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049" y="3429001"/>
            <a:ext cx="3598789" cy="30204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B6E6B9-8A20-46A9-90D7-0E3542EEC233}"/>
              </a:ext>
            </a:extLst>
          </p:cNvPr>
          <p:cNvSpPr/>
          <p:nvPr/>
        </p:nvSpPr>
        <p:spPr>
          <a:xfrm>
            <a:off x="1609971" y="6327954"/>
            <a:ext cx="8515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QR</a:t>
            </a:r>
            <a:r>
              <a:rPr lang="zh-TW" altLang="zh-TW" dirty="0"/>
              <a:t>.</a:t>
            </a:r>
            <a:r>
              <a:rPr lang="en-US" altLang="zh-TW" dirty="0" err="1"/>
              <a:t>png</a:t>
            </a:r>
            <a:r>
              <a:rPr lang="en-US" altLang="zh-TW" dirty="0"/>
              <a:t> 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DEA7CE-CE64-4B25-A7AB-645225F6B9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522" t="35650" r="45768" b="32347"/>
          <a:stretch/>
        </p:blipFill>
        <p:spPr>
          <a:xfrm>
            <a:off x="6668201" y="852975"/>
            <a:ext cx="2129089" cy="174357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F592C6D-4098-471E-8BE5-C65321D4CB9D}"/>
              </a:ext>
            </a:extLst>
          </p:cNvPr>
          <p:cNvSpPr/>
          <p:nvPr/>
        </p:nvSpPr>
        <p:spPr>
          <a:xfrm>
            <a:off x="7086601" y="1207648"/>
            <a:ext cx="1597237" cy="6333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316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7DB190B1-8A35-8444-991A-111CFBF0F585}"/>
              </a:ext>
            </a:extLst>
          </p:cNvPr>
          <p:cNvSpPr txBox="1">
            <a:spLocks/>
          </p:cNvSpPr>
          <p:nvPr/>
        </p:nvSpPr>
        <p:spPr>
          <a:xfrm>
            <a:off x="0" y="55469"/>
            <a:ext cx="9083615" cy="4840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Global 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Threshold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%)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: Answer 		   </a:t>
            </a:r>
            <a:r>
              <a:rPr lang="en-US" altLang="zh-TW" sz="2400" dirty="0">
                <a:latin typeface="Arial"/>
                <a:ea typeface="Arial"/>
                <a:cs typeface="Arial"/>
                <a:sym typeface="Arial"/>
              </a:rPr>
              <a:t>(Michael)</a:t>
            </a:r>
            <a:endParaRPr lang="zh-TW" altLang="en-US" sz="2800" dirty="0"/>
          </a:p>
        </p:txBody>
      </p:sp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F05052CD-59D8-8149-86BD-286780C3DA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6" y="583055"/>
            <a:ext cx="8684468" cy="3263504"/>
          </a:xfrm>
        </p:spPr>
        <p:txBody>
          <a:bodyPr/>
          <a:lstStyle/>
          <a:p>
            <a:pPr marL="357188" indent="-357188">
              <a:buFont typeface="Wingdings" panose="05000000000000000000" pitchFamily="2" charset="2"/>
              <a:buChar char="q"/>
            </a:pPr>
            <a:r>
              <a:rPr lang="en-US" altLang="zh-TW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Given: a non-uniformly illuminated QR</a:t>
            </a:r>
            <a:r>
              <a:rPr lang="zh-TW" altLang="zh-TW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zh-TW" sz="20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png</a:t>
            </a:r>
            <a:r>
              <a:rPr lang="en-US" altLang="zh-TW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357188" indent="-357188">
              <a:buFont typeface="Wingdings" panose="05000000000000000000" pitchFamily="2" charset="2"/>
              <a:buChar char="q"/>
            </a:pPr>
            <a:r>
              <a:rPr lang="en-US" altLang="zh-TW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Q: 1)</a:t>
            </a:r>
            <a:r>
              <a:rPr lang="zh-TW" alt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Show original image</a:t>
            </a:r>
          </a:p>
          <a:p>
            <a:pPr marL="357188" indent="-357188"/>
            <a:r>
              <a:rPr lang="en-US" altLang="zh-TW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              2) Show the result after applying global</a:t>
            </a:r>
            <a:r>
              <a:rPr lang="zh-TW" alt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threshold</a:t>
            </a:r>
          </a:p>
          <a:p>
            <a:pPr marL="357188" lvl="1" indent="-357188">
              <a:buFont typeface="Wingdings" panose="05000000000000000000" pitchFamily="2" charset="2"/>
              <a:buChar char="q"/>
            </a:pPr>
            <a:r>
              <a:rPr lang="en-US" altLang="zh-TW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Official documents:</a:t>
            </a:r>
          </a:p>
          <a:p>
            <a:pPr marL="685800" lvl="1" indent="-342900">
              <a:buFont typeface="Wingdings" pitchFamily="2" charset="2"/>
              <a:buChar char="Ø"/>
            </a:pPr>
            <a:endParaRPr lang="en-US" altLang="zh-TW" sz="20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lvl="1" indent="-342900">
              <a:buFont typeface="Wingdings" pitchFamily="2" charset="2"/>
              <a:buChar char="Ø"/>
            </a:pPr>
            <a:endParaRPr lang="en-US" altLang="zh-TW" sz="20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lvl="1" indent="-342900">
              <a:buFont typeface="Wingdings" pitchFamily="2" charset="2"/>
              <a:buChar char="Ø"/>
            </a:pPr>
            <a:endParaRPr lang="en-US" altLang="zh-TW" sz="20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lvl="1" indent="-342900">
              <a:buFont typeface="Wingdings" pitchFamily="2" charset="2"/>
              <a:buChar char="Ø"/>
            </a:pPr>
            <a:endParaRPr lang="en-US" altLang="zh-TW" sz="20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lvl="1" indent="-342900">
              <a:buFont typeface="Wingdings" pitchFamily="2" charset="2"/>
              <a:buChar char="Ø"/>
            </a:pPr>
            <a:endParaRPr lang="en-US" altLang="zh-TW" sz="20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lvl="1" indent="-342900">
              <a:buFont typeface="Wingdings" pitchFamily="2" charset="2"/>
              <a:buChar char="Ø"/>
            </a:pPr>
            <a:endParaRPr lang="en-US" altLang="zh-TW" sz="20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lvl="1" indent="-342900">
              <a:buFont typeface="Wingdings" pitchFamily="2" charset="2"/>
              <a:buChar char="Ø"/>
            </a:pPr>
            <a:endParaRPr lang="en-US" altLang="zh-TW" sz="20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lvl="1" indent="-342900">
              <a:buFont typeface="Wingdings" pitchFamily="2" charset="2"/>
              <a:buChar char="Ø"/>
            </a:pPr>
            <a:endParaRPr lang="en-US" altLang="zh-TW" sz="20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lvl="1" indent="-342900">
              <a:buFont typeface="Wingdings" pitchFamily="2" charset="2"/>
              <a:buChar char="Ø"/>
            </a:pPr>
            <a:endParaRPr lang="en-US" altLang="zh-TW" sz="20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500" lvl="1" indent="-357188">
              <a:buFont typeface="Wingdings" panose="05000000000000000000" pitchFamily="2" charset="2"/>
              <a:buChar char="q"/>
            </a:pPr>
            <a:r>
              <a:rPr lang="en-US" altLang="zh-TW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Solution: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1327EA5-3A76-654A-866B-B4DDCEBC5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07" y="5578677"/>
            <a:ext cx="7594600" cy="11176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AB38CBC-12F4-6A47-95D5-C238FBB47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119" y="2119374"/>
            <a:ext cx="4851400" cy="2781300"/>
          </a:xfrm>
          <a:prstGeom prst="rect">
            <a:avLst/>
          </a:prstGeom>
        </p:spPr>
      </p:pic>
      <p:pic>
        <p:nvPicPr>
          <p:cNvPr id="10" name="Picture 11">
            <a:extLst>
              <a:ext uri="{FF2B5EF4-FFF2-40B4-BE49-F238E27FC236}">
                <a16:creationId xmlns:a16="http://schemas.microsoft.com/office/drawing/2014/main" id="{24551DBA-BCB1-2047-84B7-C5AAC7D896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522" t="35650" r="45768" b="32347"/>
          <a:stretch/>
        </p:blipFill>
        <p:spPr>
          <a:xfrm>
            <a:off x="6668201" y="852975"/>
            <a:ext cx="2129089" cy="174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1077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55469"/>
            <a:ext cx="9020891" cy="484094"/>
          </a:xfrm>
        </p:spPr>
        <p:txBody>
          <a:bodyPr/>
          <a:lstStyle/>
          <a:p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Local 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Threshold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%)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endParaRPr lang="zh-TW" altLang="en-US" sz="2800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-5515" y="566382"/>
            <a:ext cx="8684468" cy="3263504"/>
          </a:xfrm>
        </p:spPr>
        <p:txBody>
          <a:bodyPr/>
          <a:lstStyle/>
          <a:p>
            <a:pPr marL="342900"/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a non-uniformly illuminated QR</a:t>
            </a:r>
            <a:r>
              <a:rPr lang="zh-TW" altLang="zh-TW" sz="2000" dirty="0"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zh-TW" sz="2000" dirty="0" err="1">
                <a:latin typeface="Arial"/>
                <a:ea typeface="Arial"/>
                <a:cs typeface="Arial"/>
                <a:sym typeface="Arial"/>
              </a:rPr>
              <a:t>png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342900"/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</a:t>
            </a:r>
            <a:r>
              <a:rPr lang="zh-TW" alt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Show original image</a:t>
            </a:r>
          </a:p>
          <a:p>
            <a:pPr marL="0" indent="0"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2) Show the result after applying local</a:t>
            </a:r>
            <a:r>
              <a:rPr lang="zh-TW" alt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threshold</a:t>
            </a:r>
          </a:p>
          <a:p>
            <a:pPr marL="342900"/>
            <a:r>
              <a:rPr lang="en-US" altLang="zh-TW" sz="2000" dirty="0"/>
              <a:t>Hint:</a:t>
            </a:r>
          </a:p>
          <a:p>
            <a:pPr marL="534988" lvl="1" indent="-173038"/>
            <a:r>
              <a:rPr lang="en-US" sz="2000" dirty="0"/>
              <a:t>OpenCV Textbook Chapter 5 (p.136~138)</a:t>
            </a:r>
            <a:endParaRPr lang="en-US" sz="2000" dirty="0">
              <a:latin typeface="Arial"/>
              <a:cs typeface="Arial"/>
              <a:sym typeface="Arial"/>
            </a:endParaRPr>
          </a:p>
          <a:p>
            <a:pPr marL="534988" lvl="1" indent="-173038"/>
            <a:r>
              <a:rPr lang="en-US" altLang="zh-TW" sz="2000" dirty="0" err="1"/>
              <a:t>adaptiveThreshold</a:t>
            </a:r>
            <a:r>
              <a:rPr lang="en-US" altLang="zh-TW" sz="2000" dirty="0"/>
              <a:t>(</a:t>
            </a:r>
            <a:r>
              <a:rPr lang="en-US" altLang="zh-TW" sz="2000" dirty="0" err="1"/>
              <a:t>args</a:t>
            </a:r>
            <a:r>
              <a:rPr lang="en-US" altLang="zh-TW" sz="2000" dirty="0"/>
              <a:t>) </a:t>
            </a:r>
            <a:r>
              <a:rPr lang="en-US" altLang="zh-TW" sz="2000" dirty="0" err="1"/>
              <a:t>func</a:t>
            </a:r>
            <a:r>
              <a:rPr lang="en-US" altLang="zh-TW" sz="2000" dirty="0"/>
              <a:t> with </a:t>
            </a:r>
            <a:r>
              <a:rPr lang="en-US" altLang="zh-TW" sz="2000" dirty="0" err="1"/>
              <a:t>blockSize</a:t>
            </a:r>
            <a:r>
              <a:rPr lang="en-US" altLang="zh-TW" sz="2000" dirty="0"/>
              <a:t> = 19, offset = -</a:t>
            </a:r>
            <a:r>
              <a:rPr lang="en-US" dirty="0"/>
              <a:t>1</a:t>
            </a:r>
            <a:endParaRPr lang="zh-TW" altLang="en-US" sz="2000" dirty="0"/>
          </a:p>
          <a:p>
            <a:pPr marL="444500" lvl="1" indent="-174625"/>
            <a:endParaRPr lang="zh-TW" altLang="en-US" sz="2000" dirty="0"/>
          </a:p>
        </p:txBody>
      </p:sp>
      <p:sp>
        <p:nvSpPr>
          <p:cNvPr id="6" name="Shape 190"/>
          <p:cNvSpPr/>
          <p:nvPr/>
        </p:nvSpPr>
        <p:spPr>
          <a:xfrm>
            <a:off x="4336719" y="5012834"/>
            <a:ext cx="470561" cy="27374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7" name="矩形 6"/>
          <p:cNvSpPr/>
          <p:nvPr/>
        </p:nvSpPr>
        <p:spPr>
          <a:xfrm>
            <a:off x="1579659" y="6592107"/>
            <a:ext cx="64953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/>
              <a:t>QR</a:t>
            </a:r>
            <a:r>
              <a:rPr lang="zh-TW" altLang="zh-TW" sz="1050" dirty="0"/>
              <a:t>.</a:t>
            </a:r>
            <a:r>
              <a:rPr lang="en-US" altLang="zh-TW" sz="1050" dirty="0" err="1"/>
              <a:t>png</a:t>
            </a:r>
            <a:endParaRPr lang="zh-TW" altLang="en-US" sz="1050" dirty="0"/>
          </a:p>
        </p:txBody>
      </p:sp>
      <p:sp>
        <p:nvSpPr>
          <p:cNvPr id="8" name="矩形 7"/>
          <p:cNvSpPr/>
          <p:nvPr/>
        </p:nvSpPr>
        <p:spPr>
          <a:xfrm>
            <a:off x="6854311" y="6584156"/>
            <a:ext cx="105670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/>
              <a:t>local</a:t>
            </a:r>
            <a:r>
              <a:rPr lang="zh-TW" altLang="en-US" sz="1050" dirty="0"/>
              <a:t> </a:t>
            </a:r>
            <a:r>
              <a:rPr lang="en-US" altLang="zh-TW" sz="1050" dirty="0"/>
              <a:t>threshold</a:t>
            </a:r>
            <a:endParaRPr lang="zh-TW" altLang="en-US" sz="1050" dirty="0"/>
          </a:p>
        </p:txBody>
      </p:sp>
      <p:sp>
        <p:nvSpPr>
          <p:cNvPr id="10" name="Shape 200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r>
              <a:rPr lang="en-US" altLang="zh-TW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10" descr="Oringinal image">
            <a:extLst>
              <a:ext uri="{FF2B5EF4-FFF2-40B4-BE49-F238E27FC236}">
                <a16:creationId xmlns:a16="http://schemas.microsoft.com/office/drawing/2014/main" id="{3162776D-929D-439E-BA5B-B2ACF35D2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49" y="3544876"/>
            <a:ext cx="3598789" cy="3020412"/>
          </a:xfrm>
          <a:prstGeom prst="rect">
            <a:avLst/>
          </a:prstGeom>
        </p:spPr>
      </p:pic>
      <p:pic>
        <p:nvPicPr>
          <p:cNvPr id="13" name="Picture 12" descr="Adaptive thresholed image">
            <a:extLst>
              <a:ext uri="{FF2B5EF4-FFF2-40B4-BE49-F238E27FC236}">
                <a16:creationId xmlns:a16="http://schemas.microsoft.com/office/drawing/2014/main" id="{14BB2BC9-0AA0-48C8-99D4-1BF4BF982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264" y="3543817"/>
            <a:ext cx="3598788" cy="30204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B1416F-4A1F-497D-9BE3-235C475672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522" t="35650" r="45768" b="32347"/>
          <a:stretch/>
        </p:blipFill>
        <p:spPr>
          <a:xfrm>
            <a:off x="7014911" y="539563"/>
            <a:ext cx="2129089" cy="174357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3D3BF83-7D11-43D4-B934-FC1C3FA9A736}"/>
              </a:ext>
            </a:extLst>
          </p:cNvPr>
          <p:cNvSpPr/>
          <p:nvPr/>
        </p:nvSpPr>
        <p:spPr>
          <a:xfrm>
            <a:off x="7433311" y="1523958"/>
            <a:ext cx="1597237" cy="6333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4779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版面配置區 2">
            <a:extLst>
              <a:ext uri="{FF2B5EF4-FFF2-40B4-BE49-F238E27FC236}">
                <a16:creationId xmlns:a16="http://schemas.microsoft.com/office/drawing/2014/main" id="{7F1ADA39-4BC9-2A44-B1EE-AAE7DEF77D85}"/>
              </a:ext>
            </a:extLst>
          </p:cNvPr>
          <p:cNvSpPr txBox="1">
            <a:spLocks/>
          </p:cNvSpPr>
          <p:nvPr/>
        </p:nvSpPr>
        <p:spPr>
          <a:xfrm>
            <a:off x="-5515" y="566382"/>
            <a:ext cx="8684468" cy="32635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57188" indent="-357188">
              <a:buFont typeface="Wingdings" panose="05000000000000000000" pitchFamily="2" charset="2"/>
              <a:buChar char="q"/>
            </a:pPr>
            <a:r>
              <a:rPr lang="en-US" altLang="zh-TW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Given: a non-uniformly illuminated QR</a:t>
            </a:r>
            <a:r>
              <a:rPr lang="zh-TW" altLang="zh-TW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zh-TW" sz="20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png</a:t>
            </a:r>
            <a:r>
              <a:rPr lang="en-US" altLang="zh-TW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357188" indent="-357188">
              <a:buFont typeface="Wingdings" panose="05000000000000000000" pitchFamily="2" charset="2"/>
              <a:buChar char="q"/>
            </a:pPr>
            <a:r>
              <a:rPr lang="en-US" altLang="zh-TW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Q: 1)</a:t>
            </a:r>
            <a:r>
              <a:rPr lang="zh-TW" alt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Show original image</a:t>
            </a:r>
          </a:p>
          <a:p>
            <a:r>
              <a:rPr lang="en-US" altLang="zh-TW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         2) Show the result after applying local</a:t>
            </a:r>
            <a:r>
              <a:rPr lang="zh-TW" alt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threshold</a:t>
            </a:r>
          </a:p>
          <a:p>
            <a:endParaRPr lang="en-US" altLang="zh-TW" sz="20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en-US" altLang="zh-TW" sz="20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en-US" altLang="zh-TW" sz="20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en-US" altLang="zh-TW" sz="20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en-US" altLang="zh-TW" sz="20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en-US" altLang="zh-TW" sz="20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en-US" altLang="zh-TW" sz="20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en-US" altLang="zh-TW" sz="20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en-US" altLang="zh-TW" sz="20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500" lvl="1" indent="-357188">
              <a:buFont typeface="Wingdings" panose="05000000000000000000" pitchFamily="2" charset="2"/>
              <a:buChar char="q"/>
            </a:pPr>
            <a:r>
              <a:rPr lang="en-US" altLang="zh-TW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Solution: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8E85E900-062A-EC42-AEB3-B91374E8C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469"/>
            <a:ext cx="9020891" cy="484094"/>
          </a:xfrm>
        </p:spPr>
        <p:txBody>
          <a:bodyPr/>
          <a:lstStyle/>
          <a:p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Local 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Threshold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%)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: Answer 		</a:t>
            </a:r>
            <a:r>
              <a:rPr lang="en-US" altLang="zh-TW" sz="32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400" dirty="0">
                <a:latin typeface="Arial"/>
                <a:ea typeface="Arial"/>
                <a:cs typeface="Arial"/>
                <a:sym typeface="Arial"/>
              </a:rPr>
              <a:t>(Michael)</a:t>
            </a:r>
            <a:endParaRPr lang="zh-TW" altLang="en-US" sz="2800" b="1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C2A1C50-55DE-1549-917B-3F95A0F0E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790700"/>
            <a:ext cx="7886700" cy="32766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84FC9C76-AE74-CE4F-A1CC-01B165D565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22" t="35650" r="45768" b="32347"/>
          <a:stretch/>
        </p:blipFill>
        <p:spPr>
          <a:xfrm>
            <a:off x="7014911" y="539563"/>
            <a:ext cx="2129089" cy="174357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026D9BE-29F2-7D48-A241-B12C8A8F7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69" y="5458353"/>
            <a:ext cx="7885381" cy="128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452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452" y="4127034"/>
            <a:ext cx="3274540" cy="2430681"/>
          </a:xfrm>
          <a:prstGeom prst="rect">
            <a:avLst/>
          </a:prstGeom>
        </p:spPr>
      </p:pic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44947" y="88185"/>
            <a:ext cx="9006761" cy="68853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.1 (10%) Transforms: Rotation, Scaling, Translation</a:t>
            </a:r>
            <a:br>
              <a:rPr lang="en-US" sz="28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						          </a:t>
            </a:r>
            <a:r>
              <a:rPr lang="en-US" altLang="zh-TW" sz="1800" dirty="0"/>
              <a:t>(</a:t>
            </a:r>
            <a:r>
              <a:rPr lang="zh-CN" altLang="en-US" sz="1800" dirty="0"/>
              <a:t>出題：</a:t>
            </a:r>
            <a:r>
              <a:rPr lang="en-US" altLang="zh-TW" sz="1800" dirty="0"/>
              <a:t>Tri, Helen, Ann</a:t>
            </a:r>
            <a:r>
              <a:rPr lang="en-US" altLang="zh-TW" sz="2800" dirty="0"/>
              <a:t>)</a:t>
            </a:r>
            <a:endParaRPr lang="en-US" sz="2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44947" y="776718"/>
            <a:ext cx="9006761" cy="384810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285750" indent="-285750" defTabSz="542925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Given: </a:t>
            </a:r>
            <a:r>
              <a:rPr lang="en-US" sz="1600" b="1" i="1" dirty="0">
                <a:latin typeface="Arial"/>
                <a:ea typeface="Arial"/>
                <a:cs typeface="Arial"/>
                <a:sym typeface="Arial"/>
              </a:rPr>
              <a:t>OriginalTransform.png </a:t>
            </a:r>
            <a:r>
              <a:rPr lang="en-US" sz="1600" i="1" dirty="0">
                <a:latin typeface="Arial"/>
                <a:ea typeface="Arial"/>
                <a:cs typeface="Arial"/>
                <a:sym typeface="Arial"/>
              </a:rPr>
              <a:t>image</a:t>
            </a:r>
          </a:p>
          <a:p>
            <a:pPr marL="285750" indent="-285750" defTabSz="542925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Q: 1) Click button “</a:t>
            </a: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5.1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”, </a:t>
            </a:r>
            <a:r>
              <a:rPr lang="en-US" sz="1600" b="1" i="1" dirty="0">
                <a:latin typeface="Arial"/>
                <a:ea typeface="Arial"/>
                <a:cs typeface="Arial"/>
                <a:sym typeface="Arial"/>
              </a:rPr>
              <a:t>OriginalTransform.png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should be showed.</a:t>
            </a:r>
          </a:p>
          <a:p>
            <a:pPr marL="804863" indent="-265113" defTabSz="54292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2) Please </a:t>
            </a:r>
            <a:r>
              <a:rPr lang="en-US" altLang="zh-TW" sz="1600" u="sng" dirty="0"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altLang="zh-TW" sz="1600" u="sng" dirty="0">
                <a:latin typeface="Arial"/>
                <a:ea typeface="Arial"/>
                <a:cs typeface="Arial"/>
                <a:sym typeface="Arial"/>
              </a:rPr>
              <a:t>scale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altLang="zh-TW" sz="1600" u="sng" dirty="0"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en-US" altLang="zh-TW" sz="16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small squared image </a:t>
            </a:r>
            <a:r>
              <a:rPr lang="en-US" altLang="zh-TW" sz="16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(as Figure 3.1) 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with 	   following parameters (</a:t>
            </a:r>
            <a:r>
              <a:rPr lang="en-US" altLang="zh-TW" sz="16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should be entered in the GUI (using Edit Control)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): </a:t>
            </a:r>
          </a:p>
          <a:p>
            <a:pPr marL="804862" lvl="1" indent="0" defTabSz="542925">
              <a:lnSpc>
                <a:spcPct val="100000"/>
              </a:lnSpc>
              <a:spcBef>
                <a:spcPts val="0"/>
              </a:spcBef>
              <a:buNone/>
              <a:tabLst>
                <a:tab pos="1201738" algn="l"/>
              </a:tabLst>
            </a:pPr>
            <a:r>
              <a:rPr lang="en-US" altLang="zh-TW" sz="1300" b="1" dirty="0">
                <a:latin typeface="Arial"/>
                <a:ea typeface="Arial"/>
                <a:cs typeface="Arial"/>
                <a:sym typeface="Arial"/>
              </a:rPr>
              <a:t>(1) Angle = 45</a:t>
            </a:r>
            <a:r>
              <a:rPr lang="en-US" altLang="zh-TW" sz="1300" b="1" baseline="30000" dirty="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zh-TW" sz="13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3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sz="1300" i="1" dirty="0">
                <a:latin typeface="Arial"/>
                <a:ea typeface="Arial"/>
                <a:cs typeface="Arial"/>
                <a:sym typeface="Arial"/>
              </a:rPr>
              <a:t>counter-clockwise</a:t>
            </a:r>
            <a:r>
              <a:rPr lang="en-US" altLang="zh-TW" sz="1300" dirty="0"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804862" lvl="1" indent="0" defTabSz="542925">
              <a:lnSpc>
                <a:spcPct val="100000"/>
              </a:lnSpc>
              <a:spcBef>
                <a:spcPts val="0"/>
              </a:spcBef>
              <a:buNone/>
              <a:tabLst>
                <a:tab pos="1201738" algn="l"/>
              </a:tabLst>
            </a:pPr>
            <a:r>
              <a:rPr lang="en-US" altLang="zh-TW" sz="1300" b="1" dirty="0">
                <a:latin typeface="Arial"/>
                <a:cs typeface="Arial"/>
                <a:sym typeface="Arial"/>
              </a:rPr>
              <a:t>(2) Scale = 0.8,</a:t>
            </a:r>
          </a:p>
          <a:p>
            <a:pPr marL="804862" lvl="1" indent="0" defTabSz="542925">
              <a:lnSpc>
                <a:spcPct val="100000"/>
              </a:lnSpc>
              <a:spcBef>
                <a:spcPts val="0"/>
              </a:spcBef>
              <a:buNone/>
              <a:tabLst>
                <a:tab pos="1201738" algn="l"/>
              </a:tabLst>
            </a:pPr>
            <a:r>
              <a:rPr lang="en-US" altLang="zh-TW" sz="1300" b="1" dirty="0">
                <a:latin typeface="Arial"/>
                <a:cs typeface="Arial"/>
                <a:sym typeface="Arial"/>
              </a:rPr>
              <a:t>(3) Translation </a:t>
            </a:r>
            <a:r>
              <a:rPr lang="en-US" altLang="zh-TW" sz="1400" dirty="0"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2514600" indent="-1841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tabLst>
                <a:tab pos="2143125" algn="l"/>
              </a:tabLst>
            </a:pPr>
            <a:r>
              <a:rPr lang="en-US" altLang="zh-TW" sz="16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altLang="zh-TW" sz="1600" baseline="-25000" dirty="0" err="1">
                <a:latin typeface="Arial"/>
                <a:ea typeface="Arial"/>
                <a:cs typeface="Arial"/>
                <a:sym typeface="Arial"/>
              </a:rPr>
              <a:t>new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altLang="zh-TW" sz="16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altLang="zh-TW" sz="1600" baseline="-25000" dirty="0" err="1">
                <a:latin typeface="Arial"/>
                <a:ea typeface="Arial"/>
                <a:cs typeface="Arial"/>
                <a:sym typeface="Arial"/>
              </a:rPr>
              <a:t>old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 + 150 (Tx) pixels = 130 + 150 = 280</a:t>
            </a:r>
          </a:p>
          <a:p>
            <a:pPr marL="2514600" indent="-1841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tabLst>
                <a:tab pos="2143125" algn="l"/>
              </a:tabLst>
            </a:pPr>
            <a:r>
              <a:rPr lang="en-US" altLang="zh-TW" sz="16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altLang="zh-TW" sz="1600" baseline="-25000" dirty="0" err="1">
                <a:latin typeface="Arial"/>
                <a:ea typeface="Arial"/>
                <a:cs typeface="Arial"/>
                <a:sym typeface="Arial"/>
              </a:rPr>
              <a:t>new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altLang="zh-TW" sz="16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altLang="zh-TW" sz="1600" baseline="-25000" dirty="0" err="1">
                <a:latin typeface="Arial"/>
                <a:ea typeface="Arial"/>
                <a:cs typeface="Arial"/>
                <a:sym typeface="Arial"/>
              </a:rPr>
              <a:t>old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 + 50 (Ty) pixels = 125 + 50 = 175</a:t>
            </a:r>
          </a:p>
          <a:p>
            <a:pPr marL="2332037" indent="0">
              <a:lnSpc>
                <a:spcPct val="100000"/>
              </a:lnSpc>
              <a:spcBef>
                <a:spcPts val="0"/>
              </a:spcBef>
              <a:buNone/>
              <a:tabLst>
                <a:tab pos="2143125" algn="l"/>
              </a:tabLst>
            </a:pPr>
            <a:r>
              <a:rPr lang="en-US" altLang="zh-TW" sz="16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Point C (130,125) is center of small square image</a:t>
            </a:r>
            <a:endParaRPr lang="en-US" altLang="zh-TW" sz="1600" dirty="0">
              <a:latin typeface="Arial"/>
              <a:ea typeface="Arial"/>
              <a:cs typeface="Arial"/>
              <a:sym typeface="Arial"/>
            </a:endParaRPr>
          </a:p>
          <a:p>
            <a:pPr marL="291703" indent="-285750">
              <a:lnSpc>
                <a:spcPct val="100000"/>
              </a:lnSpc>
              <a:spcBef>
                <a:spcPts val="0"/>
              </a:spcBef>
            </a:pPr>
            <a:r>
              <a:rPr lang="en-US" sz="1500" dirty="0"/>
              <a:t>Hint: OpenCV Textbook Chapter 12 (p. 407</a:t>
            </a:r>
            <a:r>
              <a:rPr lang="zh-TW" altLang="en-US" sz="1500" dirty="0"/>
              <a:t> </a:t>
            </a:r>
            <a:r>
              <a:rPr lang="en-US" altLang="zh-TW" sz="1500" dirty="0"/>
              <a:t>~</a:t>
            </a:r>
            <a:r>
              <a:rPr lang="zh-TW" altLang="en-US" sz="1500" dirty="0"/>
              <a:t> </a:t>
            </a:r>
            <a:r>
              <a:rPr lang="en-US" altLang="zh-TW" sz="1500" dirty="0"/>
              <a:t>p. 412, </a:t>
            </a:r>
            <a:r>
              <a:rPr lang="en-US" altLang="zh-TW" sz="1500" dirty="0" err="1"/>
              <a:t>warpAffine</a:t>
            </a:r>
            <a:r>
              <a:rPr lang="en-US" altLang="zh-TW" sz="1500" dirty="0"/>
              <a:t>(…);</a:t>
            </a:r>
          </a:p>
          <a:p>
            <a:pPr marL="291703" indent="-285750">
              <a:lnSpc>
                <a:spcPct val="100000"/>
              </a:lnSpc>
              <a:spcBef>
                <a:spcPts val="0"/>
              </a:spcBef>
            </a:pPr>
            <a:r>
              <a:rPr lang="en-US" sz="1500" dirty="0"/>
              <a:t>EX:</a:t>
            </a:r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7063246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34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86708" y="6556693"/>
            <a:ext cx="17716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Figure 3.1 Original Image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755921" y="6571625"/>
            <a:ext cx="31281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Figure 3.2 Rotation, Scale and Translation Image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856" y="4121866"/>
            <a:ext cx="3479066" cy="2437027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511362" y="5776513"/>
            <a:ext cx="1234309" cy="0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6897877" y="5060747"/>
            <a:ext cx="837947" cy="854393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 rot="10800000">
            <a:off x="7108603" y="5660305"/>
            <a:ext cx="160776" cy="116208"/>
          </a:xfrm>
          <a:prstGeom prst="curvedConnector3">
            <a:avLst>
              <a:gd name="adj1" fmla="val 1124"/>
            </a:avLst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187295" y="5458419"/>
            <a:ext cx="4853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45</a:t>
            </a:r>
            <a:r>
              <a:rPr lang="en-US" sz="1050" baseline="30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</a:t>
            </a:r>
            <a:endParaRPr lang="en-US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3021762" y="5033773"/>
            <a:ext cx="67165" cy="692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TextBox 35"/>
          <p:cNvSpPr txBox="1"/>
          <p:nvPr/>
        </p:nvSpPr>
        <p:spPr>
          <a:xfrm>
            <a:off x="3213340" y="4904336"/>
            <a:ext cx="13725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C (130,125)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2316298" y="4277882"/>
            <a:ext cx="302814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303079" y="4316779"/>
            <a:ext cx="0" cy="16829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endCxn id="35" idx="0"/>
          </p:cNvCxnSpPr>
          <p:nvPr/>
        </p:nvCxnSpPr>
        <p:spPr>
          <a:xfrm>
            <a:off x="3055344" y="4446496"/>
            <a:ext cx="1" cy="587277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35" idx="2"/>
          </p:cNvCxnSpPr>
          <p:nvPr/>
        </p:nvCxnSpPr>
        <p:spPr>
          <a:xfrm flipH="1">
            <a:off x="2408830" y="5068393"/>
            <a:ext cx="612932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5855934" y="4277882"/>
            <a:ext cx="302814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5855934" y="4277882"/>
            <a:ext cx="0" cy="16829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cxnSpLocks/>
          </p:cNvCxnSpPr>
          <p:nvPr/>
        </p:nvCxnSpPr>
        <p:spPr>
          <a:xfrm flipH="1">
            <a:off x="7109177" y="4409921"/>
            <a:ext cx="18821" cy="630518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6040730" y="5078380"/>
            <a:ext cx="1067872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7063501" y="5031294"/>
            <a:ext cx="91351" cy="94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7" name="TextBox 66"/>
          <p:cNvSpPr txBox="1"/>
          <p:nvPr/>
        </p:nvSpPr>
        <p:spPr>
          <a:xfrm>
            <a:off x="6203171" y="5138549"/>
            <a:ext cx="8903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C (280,175)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3801047" y="4156651"/>
            <a:ext cx="727758" cy="568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639011" y="3759136"/>
            <a:ext cx="16232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Small square image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459BBB6-DF56-487F-8C8F-301054D638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180" t="15710" r="6681" b="25736"/>
          <a:stretch/>
        </p:blipFill>
        <p:spPr>
          <a:xfrm>
            <a:off x="-53566" y="4156651"/>
            <a:ext cx="2320575" cy="240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974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Arial"/>
                <a:ea typeface="Arial"/>
                <a:cs typeface="Arial"/>
                <a:sym typeface="Arial"/>
              </a:rPr>
              <a:t>5.1 (10%) Transforms: Rotation, Scaling, Translation Answer 								</a:t>
            </a:r>
            <a:r>
              <a:rPr lang="en-US" altLang="zh-TW" sz="2400" dirty="0">
                <a:latin typeface="Arial"/>
                <a:ea typeface="Arial"/>
                <a:cs typeface="Arial"/>
                <a:sym typeface="Arial"/>
              </a:rPr>
              <a:t>(Rex)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10" y="862563"/>
            <a:ext cx="5059599" cy="581050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651770" y="1196502"/>
            <a:ext cx="2071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1 0 </a:t>
            </a:r>
            <a:r>
              <a:rPr lang="en-US" altLang="zh-TW" sz="2800" dirty="0" err="1"/>
              <a:t>tx</a:t>
            </a:r>
            <a:endParaRPr lang="en-US" altLang="zh-TW" sz="2800" dirty="0"/>
          </a:p>
          <a:p>
            <a:r>
              <a:rPr lang="en-US" altLang="zh-TW" sz="2800" dirty="0"/>
              <a:t>0 1 ty</a:t>
            </a:r>
            <a:endParaRPr lang="zh-TW" altLang="en-US" sz="28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209" y="2847702"/>
            <a:ext cx="3822413" cy="260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015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468" y="3381258"/>
            <a:ext cx="2959216" cy="312539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" y="3341143"/>
            <a:ext cx="4283850" cy="3212887"/>
          </a:xfrm>
          <a:prstGeom prst="rect">
            <a:avLst/>
          </a:prstGeom>
        </p:spPr>
      </p:pic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0" y="539280"/>
            <a:ext cx="8630289" cy="320969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Given: </a:t>
            </a:r>
            <a:r>
              <a:rPr lang="en-US" altLang="zh-TW" sz="1800" b="1" i="1" dirty="0">
                <a:latin typeface="Arial"/>
                <a:ea typeface="Arial"/>
                <a:cs typeface="Arial"/>
                <a:sym typeface="Arial"/>
              </a:rPr>
              <a:t>OriginalPerspective.png </a:t>
            </a:r>
            <a:r>
              <a:rPr lang="en-US" altLang="zh-TW" sz="1800" i="1" dirty="0">
                <a:latin typeface="Arial"/>
                <a:ea typeface="Arial"/>
                <a:cs typeface="Arial"/>
                <a:sym typeface="Arial"/>
              </a:rPr>
              <a:t>image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US" altLang="zh-TW" sz="1800" dirty="0">
                <a:ea typeface="Arial"/>
                <a:cs typeface="Arial"/>
                <a:sym typeface="Arial"/>
              </a:rPr>
              <a:t>Q: Use OpenCV</a:t>
            </a:r>
            <a:r>
              <a:rPr lang="zh-TW" altLang="en-US" sz="1800" dirty="0">
                <a:ea typeface="Arial"/>
                <a:cs typeface="Arial"/>
                <a:sym typeface="Arial"/>
              </a:rPr>
              <a:t> </a:t>
            </a:r>
            <a:r>
              <a:rPr lang="en-US" altLang="zh-TW" sz="1800" dirty="0">
                <a:ea typeface="Arial"/>
                <a:cs typeface="Arial"/>
                <a:sym typeface="Arial"/>
              </a:rPr>
              <a:t>functions</a:t>
            </a:r>
            <a:r>
              <a:rPr lang="zh-TW" altLang="en-US" sz="1800" dirty="0">
                <a:ea typeface="Arial"/>
                <a:cs typeface="Arial"/>
                <a:sym typeface="Arial"/>
              </a:rPr>
              <a:t> </a:t>
            </a:r>
            <a:r>
              <a:rPr lang="en-US" altLang="zh-TW" sz="1800" dirty="0">
                <a:ea typeface="Arial"/>
                <a:cs typeface="Arial"/>
                <a:sym typeface="Arial"/>
              </a:rPr>
              <a:t>to straighten the image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ea typeface="Arial"/>
                <a:cs typeface="Arial"/>
                <a:sym typeface="Arial"/>
              </a:rPr>
              <a:t>         1) Click button “5.2” to show image in the new window. Then do: </a:t>
            </a:r>
          </a:p>
          <a:p>
            <a:pPr marL="1079500" lvl="1" indent="-274638">
              <a:lnSpc>
                <a:spcPct val="100000"/>
              </a:lnSpc>
              <a:spcBef>
                <a:spcPts val="0"/>
              </a:spcBef>
              <a:buFont typeface="+mj-lt"/>
              <a:buAutoNum type="alphaLcParenR"/>
            </a:pPr>
            <a:r>
              <a:rPr lang="en-US" altLang="zh-TW" sz="1500" dirty="0">
                <a:latin typeface="Arial"/>
                <a:ea typeface="Arial"/>
                <a:cs typeface="Arial"/>
                <a:sym typeface="Arial"/>
              </a:rPr>
              <a:t>Click 4 points showed in console window. (start from top-left corner of the original image, and then click clock-wise)</a:t>
            </a:r>
          </a:p>
          <a:p>
            <a:pPr marL="1079500" lvl="1" indent="-274638">
              <a:lnSpc>
                <a:spcPct val="100000"/>
              </a:lnSpc>
              <a:spcBef>
                <a:spcPts val="0"/>
              </a:spcBef>
              <a:buFont typeface="+mj-lt"/>
              <a:buAutoNum type="alphaLcParenR"/>
              <a:tabLst>
                <a:tab pos="771525" algn="l"/>
              </a:tabLst>
            </a:pPr>
            <a:r>
              <a:rPr lang="en-US" altLang="zh-TW" sz="1500" dirty="0">
                <a:latin typeface="Arial"/>
                <a:ea typeface="Arial"/>
                <a:cs typeface="Arial"/>
                <a:sym typeface="Arial"/>
              </a:rPr>
              <a:t>Warp the original image to the location </a:t>
            </a:r>
            <a:r>
              <a:rPr lang="en-US" altLang="zh-TW" sz="1500" dirty="0"/>
              <a:t>(20,20), (20,450), (450,450), (450,20). Open second window to show the result.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Hint:</a:t>
            </a:r>
          </a:p>
          <a:p>
            <a:pPr marL="447675" lvl="1" indent="-180975">
              <a:lnSpc>
                <a:spcPct val="100000"/>
              </a:lnSpc>
              <a:spcBef>
                <a:spcPts val="0"/>
              </a:spcBef>
            </a:pPr>
            <a:r>
              <a:rPr lang="en-US" altLang="zh-TW" sz="1600" dirty="0"/>
              <a:t>Textbook Chapter 6 </a:t>
            </a:r>
          </a:p>
          <a:p>
            <a:pPr marL="447675" lvl="1" indent="-180975">
              <a:lnSpc>
                <a:spcPct val="100000"/>
              </a:lnSpc>
              <a:spcBef>
                <a:spcPts val="0"/>
              </a:spcBef>
            </a:pPr>
            <a:r>
              <a:rPr lang="en-US" altLang="zh-TW" dirty="0"/>
              <a:t>mouse callback function(p.96)</a:t>
            </a:r>
          </a:p>
        </p:txBody>
      </p:sp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7083211" y="6576081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36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699798" y="3631077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y</a:t>
            </a:r>
            <a:endParaRPr lang="zh-TW" altLang="en-US" sz="1050" dirty="0"/>
          </a:p>
        </p:txBody>
      </p:sp>
      <p:sp>
        <p:nvSpPr>
          <p:cNvPr id="16" name="Shape 191"/>
          <p:cNvSpPr/>
          <p:nvPr/>
        </p:nvSpPr>
        <p:spPr>
          <a:xfrm>
            <a:off x="4070070" y="5773930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7" name="Shape 192"/>
          <p:cNvSpPr/>
          <p:nvPr/>
        </p:nvSpPr>
        <p:spPr>
          <a:xfrm>
            <a:off x="828968" y="5713751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8" name="Shape 193"/>
          <p:cNvSpPr/>
          <p:nvPr/>
        </p:nvSpPr>
        <p:spPr>
          <a:xfrm>
            <a:off x="3776164" y="4197179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9" name="Shape 194"/>
          <p:cNvSpPr/>
          <p:nvPr/>
        </p:nvSpPr>
        <p:spPr>
          <a:xfrm>
            <a:off x="1062635" y="4179089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0" name="文字方塊 19"/>
          <p:cNvSpPr txBox="1"/>
          <p:nvPr/>
        </p:nvSpPr>
        <p:spPr>
          <a:xfrm>
            <a:off x="4566440" y="3429001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(20,20)</a:t>
            </a:r>
            <a:endParaRPr lang="zh-TW" altLang="en-US" sz="105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5204222" y="6537885"/>
            <a:ext cx="6880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(20,450)</a:t>
            </a:r>
            <a:endParaRPr lang="zh-TW" altLang="en-US" sz="1050" dirty="0"/>
          </a:p>
        </p:txBody>
      </p:sp>
      <p:cxnSp>
        <p:nvCxnSpPr>
          <p:cNvPr id="22" name="直線單箭頭接點 21"/>
          <p:cNvCxnSpPr>
            <a:cxnSpLocks/>
          </p:cNvCxnSpPr>
          <p:nvPr/>
        </p:nvCxnSpPr>
        <p:spPr>
          <a:xfrm flipH="1">
            <a:off x="5881681" y="3635347"/>
            <a:ext cx="16877" cy="30921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cxnSpLocks/>
          </p:cNvCxnSpPr>
          <p:nvPr/>
        </p:nvCxnSpPr>
        <p:spPr>
          <a:xfrm flipV="1">
            <a:off x="5906511" y="3623342"/>
            <a:ext cx="3061797" cy="371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hape 193"/>
          <p:cNvSpPr/>
          <p:nvPr/>
        </p:nvSpPr>
        <p:spPr>
          <a:xfrm>
            <a:off x="8660709" y="6362305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5" name="Shape 193"/>
          <p:cNvSpPr/>
          <p:nvPr/>
        </p:nvSpPr>
        <p:spPr>
          <a:xfrm>
            <a:off x="8662457" y="3562385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6" name="Shape 192"/>
          <p:cNvSpPr/>
          <p:nvPr/>
        </p:nvSpPr>
        <p:spPr>
          <a:xfrm>
            <a:off x="5818687" y="6273697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7" name="Shape 192"/>
          <p:cNvSpPr/>
          <p:nvPr/>
        </p:nvSpPr>
        <p:spPr>
          <a:xfrm>
            <a:off x="5827153" y="3602134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28" name="直線單箭頭接點 27"/>
          <p:cNvCxnSpPr>
            <a:cxnSpLocks/>
            <a:endCxn id="27" idx="1"/>
          </p:cNvCxnSpPr>
          <p:nvPr/>
        </p:nvCxnSpPr>
        <p:spPr>
          <a:xfrm flipV="1">
            <a:off x="1217893" y="3621039"/>
            <a:ext cx="4630174" cy="621577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cxnSpLocks/>
            <a:endCxn id="26" idx="1"/>
          </p:cNvCxnSpPr>
          <p:nvPr/>
        </p:nvCxnSpPr>
        <p:spPr>
          <a:xfrm>
            <a:off x="874548" y="5816201"/>
            <a:ext cx="4965053" cy="476401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cxnSpLocks/>
            <a:stCxn id="18" idx="6"/>
            <a:endCxn id="25" idx="3"/>
          </p:cNvCxnSpPr>
          <p:nvPr/>
        </p:nvCxnSpPr>
        <p:spPr>
          <a:xfrm flipV="1">
            <a:off x="3918972" y="3672572"/>
            <a:ext cx="4764399" cy="589153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cxnSpLocks/>
            <a:stCxn id="43" idx="1"/>
            <a:endCxn id="24" idx="1"/>
          </p:cNvCxnSpPr>
          <p:nvPr/>
        </p:nvCxnSpPr>
        <p:spPr>
          <a:xfrm>
            <a:off x="4161040" y="5935824"/>
            <a:ext cx="4520583" cy="445386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4680586" y="5424542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x</a:t>
            </a:r>
            <a:endParaRPr lang="zh-TW" altLang="en-US" sz="105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8388108" y="3090933"/>
            <a:ext cx="6880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(450,20)</a:t>
            </a:r>
            <a:endParaRPr lang="zh-TW" altLang="en-US" sz="105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8265355" y="6576081"/>
            <a:ext cx="7633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(450,450)</a:t>
            </a:r>
            <a:endParaRPr lang="zh-TW" altLang="en-US" sz="1050" dirty="0"/>
          </a:p>
        </p:txBody>
      </p:sp>
      <p:sp>
        <p:nvSpPr>
          <p:cNvPr id="4" name="文字方塊 3"/>
          <p:cNvSpPr txBox="1"/>
          <p:nvPr/>
        </p:nvSpPr>
        <p:spPr>
          <a:xfrm>
            <a:off x="3955560" y="4129214"/>
            <a:ext cx="410960" cy="26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solidFill>
                  <a:srgbClr val="FF0000"/>
                </a:solidFill>
              </a:rPr>
              <a:t>2</a:t>
            </a:r>
            <a:endParaRPr lang="zh-TW" altLang="en-US" sz="1050" dirty="0">
              <a:solidFill>
                <a:srgbClr val="FF0000"/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874548" y="3981369"/>
            <a:ext cx="410960" cy="26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solidFill>
                  <a:srgbClr val="FF0000"/>
                </a:solidFill>
              </a:rPr>
              <a:t>1</a:t>
            </a:r>
            <a:endParaRPr lang="zh-TW" altLang="en-US" sz="1050" dirty="0">
              <a:solidFill>
                <a:srgbClr val="FF0000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4161040" y="5805066"/>
            <a:ext cx="410960" cy="26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solidFill>
                  <a:srgbClr val="FF0000"/>
                </a:solidFill>
              </a:rPr>
              <a:t>3</a:t>
            </a:r>
            <a:endParaRPr lang="zh-TW" altLang="en-US" sz="1050" dirty="0">
              <a:solidFill>
                <a:srgbClr val="FF0000"/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580382" y="5715773"/>
            <a:ext cx="410960" cy="26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solidFill>
                  <a:srgbClr val="FF0000"/>
                </a:solidFill>
              </a:rPr>
              <a:t>4</a:t>
            </a:r>
            <a:endParaRPr lang="zh-TW" altLang="en-US" sz="1050" dirty="0">
              <a:solidFill>
                <a:srgbClr val="FF0000"/>
              </a:solidFill>
            </a:endParaRPr>
          </a:p>
        </p:txBody>
      </p:sp>
      <p:sp>
        <p:nvSpPr>
          <p:cNvPr id="41" name="Shape 159"/>
          <p:cNvSpPr txBox="1">
            <a:spLocks/>
          </p:cNvSpPr>
          <p:nvPr/>
        </p:nvSpPr>
        <p:spPr>
          <a:xfrm>
            <a:off x="-33640" y="85053"/>
            <a:ext cx="9192538" cy="4561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949054" indent="-1949054">
              <a:buSzPct val="25000"/>
            </a:pPr>
            <a:r>
              <a:rPr lang="en-US" altLang="zh-TW" sz="2800" b="1" dirty="0"/>
              <a:t>5.2 (10%)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Perspective Transformation 	     </a:t>
            </a:r>
            <a:r>
              <a:rPr lang="en-US" altLang="zh-TW" sz="1800" dirty="0"/>
              <a:t>(</a:t>
            </a:r>
            <a:r>
              <a:rPr lang="zh-CN" altLang="en-US" sz="1800" dirty="0"/>
              <a:t>出題：</a:t>
            </a:r>
            <a:r>
              <a:rPr lang="en-US" altLang="zh-TW" sz="1800" dirty="0"/>
              <a:t>Tri, Helen, Ann)</a:t>
            </a:r>
            <a:endParaRPr lang="en-US" altLang="zh-TW" sz="2800" dirty="0"/>
          </a:p>
        </p:txBody>
      </p:sp>
      <p:sp>
        <p:nvSpPr>
          <p:cNvPr id="37" name="Right Arrow 36"/>
          <p:cNvSpPr/>
          <p:nvPr/>
        </p:nvSpPr>
        <p:spPr>
          <a:xfrm>
            <a:off x="5103170" y="4829942"/>
            <a:ext cx="625465" cy="2984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0" name="TextBox 39"/>
          <p:cNvSpPr txBox="1"/>
          <p:nvPr/>
        </p:nvSpPr>
        <p:spPr>
          <a:xfrm>
            <a:off x="1834025" y="6577456"/>
            <a:ext cx="1672130" cy="26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Original Perspective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672697" y="6613433"/>
            <a:ext cx="1435748" cy="26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Perspective Image</a:t>
            </a:r>
          </a:p>
        </p:txBody>
      </p:sp>
      <p:sp>
        <p:nvSpPr>
          <p:cNvPr id="51" name="文字方塊 37">
            <a:extLst>
              <a:ext uri="{FF2B5EF4-FFF2-40B4-BE49-F238E27FC236}">
                <a16:creationId xmlns:a16="http://schemas.microsoft.com/office/drawing/2014/main" id="{1CB543FF-08FC-471D-A4D7-535D151DACE7}"/>
              </a:ext>
            </a:extLst>
          </p:cNvPr>
          <p:cNvSpPr txBox="1"/>
          <p:nvPr/>
        </p:nvSpPr>
        <p:spPr>
          <a:xfrm>
            <a:off x="5415902" y="3090933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(20,20)</a:t>
            </a:r>
            <a:endParaRPr lang="zh-TW" altLang="en-US" sz="105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6BACE5F-85C2-4A28-B735-2BCB83D710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347" t="75829" r="7073" b="10395"/>
          <a:stretch/>
        </p:blipFill>
        <p:spPr>
          <a:xfrm>
            <a:off x="6156794" y="2278739"/>
            <a:ext cx="2737799" cy="73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058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5.2 (10%) </a:t>
            </a:r>
            <a:r>
              <a:rPr lang="en-US" altLang="zh-TW" b="1" dirty="0">
                <a:latin typeface="Arial"/>
                <a:ea typeface="Arial"/>
                <a:cs typeface="Arial"/>
                <a:sym typeface="Arial"/>
              </a:rPr>
              <a:t>Perspective Transformation:</a:t>
            </a:r>
            <a:r>
              <a:rPr lang="zh-TW" altLang="en-US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b="1" dirty="0">
                <a:latin typeface="Arial"/>
                <a:ea typeface="Arial"/>
                <a:cs typeface="Arial"/>
                <a:sym typeface="Arial"/>
              </a:rPr>
              <a:t>Answer  </a:t>
            </a:r>
            <a:r>
              <a:rPr lang="en-US" altLang="zh-TW" sz="2400" b="1" dirty="0">
                <a:latin typeface="Arial"/>
                <a:ea typeface="Arial"/>
                <a:cs typeface="Arial"/>
                <a:sym typeface="Arial"/>
              </a:rPr>
              <a:t>(Rex)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11" y="949235"/>
            <a:ext cx="7509753" cy="574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1231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5.2 (10%) </a:t>
            </a:r>
            <a:r>
              <a:rPr lang="en-US" altLang="zh-TW" b="1" dirty="0">
                <a:latin typeface="Arial"/>
                <a:ea typeface="Arial"/>
                <a:cs typeface="Arial"/>
                <a:sym typeface="Arial"/>
              </a:rPr>
              <a:t>Perspective Transformation:</a:t>
            </a:r>
            <a:r>
              <a:rPr lang="zh-TW" altLang="en-US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b="1" dirty="0">
                <a:latin typeface="Arial"/>
                <a:ea typeface="Arial"/>
                <a:cs typeface="Arial"/>
                <a:sym typeface="Arial"/>
              </a:rPr>
              <a:t>Answer  </a:t>
            </a:r>
            <a:r>
              <a:rPr lang="en-US" altLang="zh-TW" sz="2400" b="1" dirty="0">
                <a:latin typeface="Arial"/>
                <a:ea typeface="Arial"/>
                <a:cs typeface="Arial"/>
                <a:sym typeface="Arial"/>
              </a:rPr>
              <a:t>(Rex)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05" y="827315"/>
            <a:ext cx="7937770" cy="5836817"/>
          </a:xfrm>
          <a:prstGeom prst="rect">
            <a:avLst/>
          </a:prstGeom>
        </p:spPr>
      </p:pic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0" y="954873"/>
            <a:ext cx="9144000" cy="5428834"/>
          </a:xfrm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31259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5.2 (10%) </a:t>
            </a:r>
            <a:r>
              <a:rPr lang="en-US" altLang="zh-TW" b="1" dirty="0">
                <a:latin typeface="Arial"/>
                <a:ea typeface="Arial"/>
                <a:cs typeface="Arial"/>
                <a:sym typeface="Arial"/>
              </a:rPr>
              <a:t>Perspective Transformation:</a:t>
            </a:r>
            <a:r>
              <a:rPr lang="zh-TW" altLang="en-US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b="1" dirty="0">
                <a:latin typeface="Arial"/>
                <a:ea typeface="Arial"/>
                <a:cs typeface="Arial"/>
                <a:sym typeface="Arial"/>
              </a:rPr>
              <a:t>Answer  </a:t>
            </a:r>
            <a:r>
              <a:rPr lang="en-US" altLang="zh-TW" sz="2400" b="1" dirty="0">
                <a:latin typeface="Arial"/>
                <a:ea typeface="Arial"/>
                <a:cs typeface="Arial"/>
                <a:sym typeface="Arial"/>
              </a:rPr>
              <a:t>(Rex)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1" y="774310"/>
            <a:ext cx="8673737" cy="536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31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7886699" cy="507080"/>
          </a:xfrm>
        </p:spPr>
        <p:txBody>
          <a:bodyPr/>
          <a:lstStyle/>
          <a:p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Assignment scoring (Total: 100%)</a:t>
            </a:r>
            <a:endParaRPr lang="zh-TW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62097" y="507079"/>
            <a:ext cx="8761133" cy="5755697"/>
          </a:xfrm>
        </p:spPr>
        <p:txBody>
          <a:bodyPr/>
          <a:lstStyle/>
          <a:p>
            <a:pPr marL="269081" indent="-269081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</a:rPr>
              <a:t>0. GUI</a:t>
            </a:r>
          </a:p>
          <a:p>
            <a:pPr marL="269081" indent="-269081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</a:rPr>
              <a:t>1.	</a:t>
            </a:r>
            <a:r>
              <a:rPr lang="en-US" altLang="zh-TW" sz="2000" dirty="0">
                <a:solidFill>
                  <a:srgbClr val="FF0000"/>
                </a:solidFill>
              </a:rPr>
              <a:t>(</a:t>
            </a:r>
            <a:r>
              <a:rPr lang="en-US" altLang="zh-TW" dirty="0">
                <a:solidFill>
                  <a:srgbClr val="FF0000"/>
                </a:solidFill>
              </a:rPr>
              <a:t>20</a:t>
            </a:r>
            <a:r>
              <a:rPr lang="en-US" altLang="zh-TW" sz="2000" dirty="0">
                <a:solidFill>
                  <a:srgbClr val="FF0000"/>
                </a:solidFill>
              </a:rPr>
              <a:t>%) </a:t>
            </a:r>
            <a:r>
              <a:rPr lang="en-US" altLang="zh-TW" sz="2000" dirty="0">
                <a:solidFill>
                  <a:schemeClr val="tx1"/>
                </a:solidFill>
              </a:rPr>
              <a:t>Image Processing</a:t>
            </a:r>
            <a:r>
              <a:rPr lang="en-US" altLang="zh-TW" sz="2000" dirty="0"/>
              <a:t>		 (</a:t>
            </a:r>
            <a:r>
              <a:rPr lang="zh-CN" altLang="en-US" sz="2000" dirty="0"/>
              <a:t>出題：</a:t>
            </a:r>
            <a:r>
              <a:rPr lang="en-US" altLang="zh-TW" sz="2000" dirty="0"/>
              <a:t>Tri, Helen, Ann, Ford, </a:t>
            </a:r>
            <a:r>
              <a:rPr lang="en-US" altLang="zh-TW" sz="2000" dirty="0" err="1"/>
              <a:t>Phu</a:t>
            </a:r>
            <a:r>
              <a:rPr lang="en-US" altLang="zh-TW" sz="2000" dirty="0"/>
              <a:t>)</a:t>
            </a:r>
          </a:p>
          <a:p>
            <a:pPr marL="266700" indent="0">
              <a:lnSpc>
                <a:spcPct val="100000"/>
              </a:lnSpc>
              <a:buNone/>
            </a:pPr>
            <a:r>
              <a:rPr lang="en-US" altLang="zh-TW" sz="2000" dirty="0"/>
              <a:t>1.1</a:t>
            </a:r>
            <a:r>
              <a:rPr lang="zh-TW" altLang="en-US" sz="2000" dirty="0"/>
              <a:t> </a:t>
            </a:r>
            <a:r>
              <a:rPr lang="en-US" altLang="zh-TW" dirty="0">
                <a:sym typeface="Arial"/>
              </a:rPr>
              <a:t>Load Image File</a:t>
            </a:r>
            <a:r>
              <a:rPr lang="zh-TW" altLang="en-US" dirty="0"/>
              <a:t> </a:t>
            </a:r>
            <a:r>
              <a:rPr lang="en-US" altLang="zh-TW" dirty="0"/>
              <a:t>(5%)</a:t>
            </a:r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1.2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Color Conversion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(5%)</a:t>
            </a:r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1.3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Image Flipping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(5%)</a:t>
            </a:r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1.4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Blending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(5%)</a:t>
            </a:r>
          </a:p>
          <a:p>
            <a:pPr marL="271463" indent="-271463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</a:rPr>
              <a:t>2.	</a:t>
            </a:r>
            <a:r>
              <a:rPr lang="en-US" altLang="zh-TW" sz="2000" dirty="0">
                <a:solidFill>
                  <a:srgbClr val="FF0000"/>
                </a:solidFill>
              </a:rPr>
              <a:t>(20%) </a:t>
            </a:r>
            <a:r>
              <a:rPr lang="en-US" altLang="zh-TW" sz="2000" dirty="0"/>
              <a:t>Edge Detection 				 (</a:t>
            </a:r>
            <a:r>
              <a:rPr lang="zh-CN" altLang="en-US" sz="2000" dirty="0"/>
              <a:t>出題：</a:t>
            </a:r>
            <a:r>
              <a:rPr lang="en-US" altLang="zh-TW" sz="2000" dirty="0"/>
              <a:t>Ben, Carol)</a:t>
            </a: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(20%)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The Gaussian and Laplacian Pyramids 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Erin, Daniel, Oscar)</a:t>
            </a:r>
          </a:p>
          <a:p>
            <a:pPr marL="271463" lvl="1" indent="-271463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4.	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(20%)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Adaptive Threshold 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      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Edward, Jenny)</a:t>
            </a:r>
            <a:endParaRPr lang="en-US" altLang="zh-TW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6700" indent="-266700">
              <a:lnSpc>
                <a:spcPct val="100000"/>
              </a:lnSpc>
              <a:buNone/>
            </a:pPr>
            <a:r>
              <a:rPr lang="zh-TW" altLang="en-US" sz="2000" dirty="0">
                <a:solidFill>
                  <a:schemeClr val="tx1"/>
                </a:solidFill>
              </a:rPr>
              <a:t>     </a:t>
            </a:r>
            <a:r>
              <a:rPr lang="en-US" altLang="zh-TW" sz="2000" dirty="0">
                <a:solidFill>
                  <a:schemeClr val="tx1"/>
                </a:solidFill>
              </a:rPr>
              <a:t>4.1</a:t>
            </a:r>
            <a:r>
              <a:rPr lang="en-US" altLang="zh-TW" sz="2000" dirty="0">
                <a:ea typeface="Arial"/>
                <a:sym typeface="Arial"/>
              </a:rPr>
              <a:t> Global </a:t>
            </a:r>
            <a:r>
              <a:rPr lang="zh-TW" altLang="zh-TW" sz="2000" dirty="0">
                <a:ea typeface="Arial"/>
                <a:sym typeface="Arial"/>
              </a:rPr>
              <a:t>Threshold</a:t>
            </a:r>
            <a:r>
              <a:rPr lang="zh-TW" altLang="en-US" sz="2000" dirty="0">
                <a:ea typeface="Arial"/>
                <a:sym typeface="Arial"/>
              </a:rPr>
              <a:t> </a:t>
            </a:r>
            <a:r>
              <a:rPr lang="zh-TW" altLang="zh-TW" sz="2000" dirty="0">
                <a:ea typeface="Arial"/>
                <a:sym typeface="Arial"/>
              </a:rPr>
              <a:t>(</a:t>
            </a:r>
            <a:r>
              <a:rPr lang="en-US" altLang="zh-TW" sz="2000" dirty="0">
                <a:ea typeface="Arial"/>
                <a:sym typeface="Arial"/>
              </a:rPr>
              <a:t>10</a:t>
            </a:r>
            <a:r>
              <a:rPr lang="zh-TW" altLang="zh-TW" sz="2000" dirty="0">
                <a:ea typeface="Arial"/>
                <a:sym typeface="Arial"/>
              </a:rPr>
              <a:t>%)</a:t>
            </a:r>
            <a:r>
              <a:rPr lang="en-US" altLang="zh-TW" sz="2000" dirty="0">
                <a:ea typeface="Arial"/>
                <a:sym typeface="Arial"/>
              </a:rPr>
              <a:t> 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marL="271463" indent="-271463">
              <a:lnSpc>
                <a:spcPct val="100000"/>
              </a:lnSpc>
              <a:buNone/>
            </a:pPr>
            <a:r>
              <a:rPr lang="zh-TW" altLang="en-US" sz="2000" dirty="0">
                <a:solidFill>
                  <a:schemeClr val="tx1"/>
                </a:solidFill>
              </a:rPr>
              <a:t>     </a:t>
            </a:r>
            <a:r>
              <a:rPr lang="en-US" altLang="zh-TW" sz="2000" dirty="0">
                <a:solidFill>
                  <a:schemeClr val="tx1"/>
                </a:solidFill>
              </a:rPr>
              <a:t>4.2</a:t>
            </a:r>
            <a:r>
              <a:rPr lang="zh-TW" altLang="en-US" sz="2000" dirty="0">
                <a:solidFill>
                  <a:schemeClr val="tx1"/>
                </a:solidFill>
              </a:rPr>
              <a:t> </a:t>
            </a:r>
            <a:r>
              <a:rPr lang="en-US" altLang="zh-TW" sz="2000" dirty="0">
                <a:ea typeface="Arial"/>
                <a:sym typeface="Arial"/>
              </a:rPr>
              <a:t>Local </a:t>
            </a:r>
            <a:r>
              <a:rPr lang="zh-TW" altLang="zh-TW" sz="2000" dirty="0">
                <a:ea typeface="Arial"/>
                <a:sym typeface="Arial"/>
              </a:rPr>
              <a:t>Threshold</a:t>
            </a:r>
            <a:r>
              <a:rPr lang="zh-TW" altLang="en-US" sz="2000" dirty="0">
                <a:ea typeface="Arial"/>
                <a:sym typeface="Arial"/>
              </a:rPr>
              <a:t> </a:t>
            </a:r>
            <a:r>
              <a:rPr lang="zh-TW" altLang="zh-TW" sz="2000" dirty="0">
                <a:ea typeface="Arial"/>
                <a:sym typeface="Arial"/>
              </a:rPr>
              <a:t>(1</a:t>
            </a:r>
            <a:r>
              <a:rPr lang="en-US" altLang="zh-TW" sz="2000" dirty="0">
                <a:ea typeface="Arial"/>
                <a:sym typeface="Arial"/>
              </a:rPr>
              <a:t>0</a:t>
            </a:r>
            <a:r>
              <a:rPr lang="zh-TW" altLang="zh-TW" sz="2000" dirty="0">
                <a:ea typeface="Arial"/>
                <a:sym typeface="Arial"/>
              </a:rPr>
              <a:t>%)</a:t>
            </a:r>
            <a:endParaRPr lang="en-US" altLang="zh-TW" dirty="0">
              <a:ea typeface="Arial"/>
              <a:sym typeface="Arial"/>
            </a:endParaRPr>
          </a:p>
          <a:p>
            <a:pPr marL="271463" indent="-271463">
              <a:lnSpc>
                <a:spcPct val="100000"/>
              </a:lnSpc>
              <a:buNone/>
            </a:pPr>
            <a:r>
              <a:rPr lang="en-US" altLang="zh-TW" dirty="0">
                <a:sym typeface="Arial"/>
              </a:rPr>
              <a:t>5. </a:t>
            </a:r>
            <a:r>
              <a:rPr lang="en-US" altLang="zh-TW" dirty="0">
                <a:solidFill>
                  <a:srgbClr val="FF0000"/>
                </a:solidFill>
              </a:rPr>
              <a:t>(20%) </a:t>
            </a:r>
            <a:r>
              <a:rPr lang="en-US" altLang="zh-TW" dirty="0"/>
              <a:t>Image Transformation				  (</a:t>
            </a:r>
            <a:r>
              <a:rPr lang="zh-CN" altLang="en-US" dirty="0"/>
              <a:t>出題：</a:t>
            </a:r>
            <a:r>
              <a:rPr lang="en-US" altLang="zh-TW" dirty="0"/>
              <a:t>Tri, Helen)</a:t>
            </a:r>
          </a:p>
          <a:p>
            <a:pPr marL="133350" indent="0">
              <a:lnSpc>
                <a:spcPct val="100000"/>
              </a:lnSpc>
              <a:buNone/>
            </a:pPr>
            <a:r>
              <a:rPr lang="en-US" altLang="zh-TW" dirty="0"/>
              <a:t>   5.1 Rotation, scaling, translation (10%)</a:t>
            </a:r>
          </a:p>
          <a:p>
            <a:pPr marL="133350" indent="0">
              <a:lnSpc>
                <a:spcPct val="100000"/>
              </a:lnSpc>
              <a:buNone/>
            </a:pPr>
            <a:r>
              <a:rPr lang="en-US" altLang="zh-TW" dirty="0"/>
              <a:t>   5.2 Perspective transform (10%)	</a:t>
            </a:r>
            <a:endParaRPr lang="en-US" altLang="zh-TW" sz="2000" dirty="0"/>
          </a:p>
        </p:txBody>
      </p:sp>
      <p:sp>
        <p:nvSpPr>
          <p:cNvPr id="4" name="Shape 99">
            <a:extLst>
              <a:ext uri="{FF2B5EF4-FFF2-40B4-BE49-F238E27FC236}">
                <a16:creationId xmlns:a16="http://schemas.microsoft.com/office/drawing/2014/main" id="{C974698B-7881-4098-9F61-D38405A647A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4</a:t>
            </a:fld>
            <a:endParaRPr 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2338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105"/>
          <p:cNvSpPr txBox="1"/>
          <p:nvPr/>
        </p:nvSpPr>
        <p:spPr>
          <a:xfrm>
            <a:off x="198049" y="562853"/>
            <a:ext cx="7886699" cy="326350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171450" indent="-171450">
              <a:lnSpc>
                <a:spcPct val="9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altLang="zh-TW" sz="20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Use MFC to create GUI</a:t>
            </a:r>
            <a:r>
              <a:rPr lang="zh-TW" altLang="en-US" sz="20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US" altLang="zh-TW" sz="20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like following picture.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699" cy="54864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0.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GUI</a:t>
            </a:r>
            <a:endParaRPr lang="zh-TW" altLang="en-US" sz="2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7056048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5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B43AA8-BD3B-4EB8-A04D-6F7DDB919F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1"/>
          <a:stretch/>
        </p:blipFill>
        <p:spPr>
          <a:xfrm>
            <a:off x="565233" y="1234603"/>
            <a:ext cx="8013534" cy="534955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18565"/>
          </a:xfrm>
        </p:spPr>
        <p:txBody>
          <a:bodyPr/>
          <a:lstStyle/>
          <a:p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zh-TW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(20%) </a:t>
            </a:r>
            <a:r>
              <a:rPr lang="en-US" altLang="zh-TW" dirty="0">
                <a:solidFill>
                  <a:schemeClr val="tx1"/>
                </a:solidFill>
              </a:rPr>
              <a:t>Image Processing</a:t>
            </a:r>
            <a:r>
              <a:rPr lang="zh-TW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	         </a:t>
            </a:r>
            <a:r>
              <a:rPr lang="en-US" altLang="zh-TW" sz="1800" dirty="0"/>
              <a:t>(</a:t>
            </a:r>
            <a:r>
              <a:rPr lang="zh-CN" altLang="en-US" sz="1800" dirty="0"/>
              <a:t>出題：</a:t>
            </a:r>
            <a:r>
              <a:rPr lang="en-US" altLang="zh-TW" sz="1800" dirty="0"/>
              <a:t> Tri, Helen, Ann, Ford, </a:t>
            </a:r>
            <a:r>
              <a:rPr lang="en-US" altLang="zh-TW" sz="1800" dirty="0" err="1"/>
              <a:t>Phu</a:t>
            </a:r>
            <a:r>
              <a:rPr lang="en-US" altLang="zh-TW" sz="1800" dirty="0"/>
              <a:t>)</a:t>
            </a:r>
            <a:endParaRPr lang="zh-TW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75846" y="535537"/>
            <a:ext cx="8815754" cy="3263504"/>
          </a:xfrm>
        </p:spPr>
        <p:txBody>
          <a:bodyPr/>
          <a:lstStyle/>
          <a:p>
            <a:pPr marL="133350" indent="0">
              <a:lnSpc>
                <a:spcPct val="150000"/>
              </a:lnSpc>
              <a:buNone/>
            </a:pPr>
            <a:r>
              <a:rPr lang="en-US" altLang="zh-TW" sz="2000" dirty="0"/>
              <a:t> 1.1</a:t>
            </a:r>
            <a:r>
              <a:rPr lang="zh-TW" altLang="en-US" sz="2000" dirty="0"/>
              <a:t>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Load Image File</a:t>
            </a:r>
            <a:r>
              <a:rPr lang="zh-TW" altLang="en-US" sz="2000" dirty="0">
                <a:ea typeface="Arial"/>
              </a:rPr>
              <a:t> </a:t>
            </a:r>
            <a:r>
              <a:rPr lang="en-US" altLang="zh-TW" sz="2000" dirty="0"/>
              <a:t>(</a:t>
            </a:r>
            <a:r>
              <a:rPr lang="en-US" altLang="zh-TW" dirty="0"/>
              <a:t>5</a:t>
            </a:r>
            <a:r>
              <a:rPr lang="en-US" altLang="zh-TW" sz="2000" dirty="0"/>
              <a:t>%)</a:t>
            </a:r>
          </a:p>
          <a:p>
            <a:pPr marL="200025" lvl="1" indent="0">
              <a:lnSpc>
                <a:spcPct val="150000"/>
              </a:lnSpc>
              <a:buNone/>
            </a:pPr>
            <a:r>
              <a:rPr lang="en-US" altLang="zh-TW" sz="2000" dirty="0"/>
              <a:t>1.2</a:t>
            </a:r>
            <a:r>
              <a:rPr lang="zh-TW" altLang="en-US" sz="2000" dirty="0"/>
              <a:t>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Color Conversion </a:t>
            </a:r>
            <a:r>
              <a:rPr lang="en-US" altLang="zh-TW" sz="2000" dirty="0"/>
              <a:t>(5%)</a:t>
            </a:r>
          </a:p>
          <a:p>
            <a:pPr marL="200025" lvl="1" indent="0">
              <a:lnSpc>
                <a:spcPct val="150000"/>
              </a:lnSpc>
              <a:buNone/>
            </a:pPr>
            <a:r>
              <a:rPr lang="en-US" altLang="zh-TW" sz="2000" dirty="0"/>
              <a:t>1.3</a:t>
            </a:r>
            <a:r>
              <a:rPr lang="zh-TW" altLang="en-US" sz="2000" dirty="0"/>
              <a:t>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Image Flipping</a:t>
            </a:r>
            <a:r>
              <a:rPr lang="zh-TW" alt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000" dirty="0"/>
              <a:t>(5%)</a:t>
            </a:r>
          </a:p>
          <a:p>
            <a:pPr marL="200025" lvl="1" indent="0">
              <a:lnSpc>
                <a:spcPct val="150000"/>
              </a:lnSpc>
              <a:buNone/>
            </a:pPr>
            <a:r>
              <a:rPr lang="en-US" altLang="zh-TW" sz="2000" dirty="0"/>
              <a:t>1.4</a:t>
            </a:r>
            <a:r>
              <a:rPr lang="zh-TW" altLang="en-US" sz="2000" dirty="0"/>
              <a:t>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Blending </a:t>
            </a:r>
            <a:r>
              <a:rPr lang="en-US" altLang="zh-TW" sz="2000" dirty="0"/>
              <a:t>(5%)</a:t>
            </a:r>
          </a:p>
          <a:p>
            <a:pPr marL="200025" lvl="1" indent="0">
              <a:lnSpc>
                <a:spcPct val="150000"/>
              </a:lnSpc>
              <a:buNone/>
            </a:pPr>
            <a:endParaRPr lang="en-US" altLang="zh-TW" sz="2000" dirty="0"/>
          </a:p>
        </p:txBody>
      </p:sp>
      <p:sp>
        <p:nvSpPr>
          <p:cNvPr id="9" name="Shape 137">
            <a:extLst>
              <a:ext uri="{FF2B5EF4-FFF2-40B4-BE49-F238E27FC236}">
                <a16:creationId xmlns:a16="http://schemas.microsoft.com/office/drawing/2014/main" id="{60B30E04-BBA9-46E4-9264-E8F45F01A7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106083" y="6574135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6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C0B4CA-7A67-4B25-9F89-B55841E40F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1" t="13780" r="71111" b="30576"/>
          <a:stretch/>
        </p:blipFill>
        <p:spPr>
          <a:xfrm>
            <a:off x="3493700" y="2167289"/>
            <a:ext cx="3062378" cy="46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49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0" y="582278"/>
            <a:ext cx="8781691" cy="198706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4290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dog.bmp image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Open a new window to show the image (dog.bmp)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2) Show the height and width of the image in console mode</a:t>
            </a:r>
            <a:endParaRPr lang="zh-TW" altLang="zh-TW" sz="20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>
              <a:lnSpc>
                <a:spcPct val="100000"/>
              </a:lnSpc>
            </a:pPr>
            <a:r>
              <a:rPr lang="zh-TW" altLang="zh-TW" sz="2000" dirty="0"/>
              <a:t>Hint : Textbook Chapter 2</a:t>
            </a:r>
            <a:r>
              <a:rPr lang="en-US" altLang="zh-TW" sz="2000" dirty="0"/>
              <a:t>, p. 22~23</a:t>
            </a:r>
            <a:r>
              <a:rPr lang="zh-TW" altLang="en-US" sz="2000" dirty="0"/>
              <a:t> </a:t>
            </a:r>
            <a:endParaRPr lang="zh-TW" altLang="en-US" sz="20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0" y="72120"/>
            <a:ext cx="9144000" cy="490071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1.1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Load Image File 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%)</a:t>
            </a:r>
            <a:endParaRPr lang="zh-TW" altLang="en-US" sz="28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7086601" y="657241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7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192"/>
          <p:cNvSpPr/>
          <p:nvPr/>
        </p:nvSpPr>
        <p:spPr>
          <a:xfrm>
            <a:off x="3787543" y="4109096"/>
            <a:ext cx="633271" cy="40064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grpSp>
        <p:nvGrpSpPr>
          <p:cNvPr id="7" name="群組 6"/>
          <p:cNvGrpSpPr/>
          <p:nvPr/>
        </p:nvGrpSpPr>
        <p:grpSpPr>
          <a:xfrm>
            <a:off x="4723187" y="1759789"/>
            <a:ext cx="3816964" cy="4793220"/>
            <a:chOff x="9546262" y="2911756"/>
            <a:chExt cx="2264144" cy="3077787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46262" y="5364460"/>
              <a:ext cx="2145172" cy="62508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46262" y="2911756"/>
              <a:ext cx="2264144" cy="2252004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D74465E-D49A-41F9-9BAE-D3B2E481ED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61" t="13780" r="71111" b="30576"/>
          <a:stretch/>
        </p:blipFill>
        <p:spPr>
          <a:xfrm>
            <a:off x="603849" y="2491769"/>
            <a:ext cx="2675502" cy="404246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F56B7BB-22ED-4F3E-A455-80E89AF83B6E}"/>
              </a:ext>
            </a:extLst>
          </p:cNvPr>
          <p:cNvSpPr/>
          <p:nvPr/>
        </p:nvSpPr>
        <p:spPr>
          <a:xfrm>
            <a:off x="969925" y="2933962"/>
            <a:ext cx="1954429" cy="7667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05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0" y="582278"/>
            <a:ext cx="8781691" cy="198706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4290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dog.bmp image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Open a new window to show the image (dog.bmp)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2) Show the height and width of the image in console mode</a:t>
            </a:r>
            <a:endParaRPr lang="zh-TW" altLang="zh-TW" sz="20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>
              <a:lnSpc>
                <a:spcPct val="100000"/>
              </a:lnSpc>
            </a:pPr>
            <a:r>
              <a:rPr lang="en-US" altLang="zh-TW" dirty="0"/>
              <a:t>Answer</a:t>
            </a:r>
            <a:r>
              <a:rPr lang="zh-TW" altLang="zh-TW" sz="2000" dirty="0"/>
              <a:t>: </a:t>
            </a:r>
            <a:r>
              <a:rPr lang="en-US" altLang="zh-TW" dirty="0"/>
              <a:t>Mat </a:t>
            </a:r>
            <a:r>
              <a:rPr lang="en-US" altLang="zh-TW" dirty="0" err="1"/>
              <a:t>imread</a:t>
            </a:r>
            <a:r>
              <a:rPr lang="en-US" altLang="zh-TW" dirty="0"/>
              <a:t>(</a:t>
            </a:r>
            <a:r>
              <a:rPr lang="en-US" altLang="zh-TW" dirty="0" err="1"/>
              <a:t>const</a:t>
            </a:r>
            <a:r>
              <a:rPr lang="en-US" altLang="zh-TW" dirty="0"/>
              <a:t> string&amp; filename, </a:t>
            </a:r>
            <a:r>
              <a:rPr lang="en-US" altLang="zh-TW" dirty="0" err="1"/>
              <a:t>int</a:t>
            </a:r>
            <a:r>
              <a:rPr lang="en-US" altLang="zh-TW" dirty="0"/>
              <a:t> flags=IMREAD_COLOR  )</a:t>
            </a:r>
            <a:endParaRPr lang="zh-TW" altLang="en-US" sz="20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0" y="72120"/>
            <a:ext cx="9144000" cy="490071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1.1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Load Image File 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%)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: Answer		    </a:t>
            </a:r>
            <a:r>
              <a:rPr lang="en-US" altLang="zh-TW" sz="24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sz="2400" dirty="0" err="1">
                <a:latin typeface="Arial"/>
                <a:ea typeface="Arial"/>
                <a:cs typeface="Arial"/>
                <a:sym typeface="Arial"/>
              </a:rPr>
              <a:t>Gimmy</a:t>
            </a:r>
            <a:r>
              <a:rPr lang="en-US" altLang="zh-TW" sz="2400" dirty="0">
                <a:latin typeface="Arial"/>
                <a:ea typeface="Arial"/>
                <a:cs typeface="Arial"/>
                <a:sym typeface="Arial"/>
              </a:rPr>
              <a:t>)</a:t>
            </a:r>
            <a:endParaRPr lang="zh-TW" altLang="en-US" sz="28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7086601" y="657241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8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5838092" y="2089178"/>
            <a:ext cx="2943599" cy="3787991"/>
            <a:chOff x="9546262" y="2911756"/>
            <a:chExt cx="2264144" cy="3077787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46262" y="5364460"/>
              <a:ext cx="2145172" cy="62508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46262" y="2911756"/>
              <a:ext cx="2264144" cy="2252004"/>
            </a:xfrm>
            <a:prstGeom prst="rect">
              <a:avLst/>
            </a:prstGeom>
          </p:spPr>
        </p:pic>
      </p:grp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5"/>
          <a:srcRect r="9852"/>
          <a:stretch/>
        </p:blipFill>
        <p:spPr>
          <a:xfrm>
            <a:off x="912984" y="3486074"/>
            <a:ext cx="4029090" cy="239109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227208" y="4262937"/>
            <a:ext cx="2836908" cy="3168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912984" y="2011723"/>
            <a:ext cx="556935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(1)</a:t>
            </a:r>
            <a:r>
              <a:rPr lang="zh-TW" altLang="en-US" dirty="0"/>
              <a:t> </a:t>
            </a:r>
            <a:r>
              <a:rPr lang="en-US" altLang="zh-TW" dirty="0"/>
              <a:t>filename – Name of file to be loaded.</a:t>
            </a:r>
          </a:p>
          <a:p>
            <a:r>
              <a:rPr lang="en-US" altLang="zh-TW" dirty="0"/>
              <a:t>(2)</a:t>
            </a:r>
            <a:r>
              <a:rPr lang="zh-TW" altLang="en-US" dirty="0"/>
              <a:t> </a:t>
            </a:r>
            <a:r>
              <a:rPr lang="en-US" altLang="zh-TW" dirty="0"/>
              <a:t>flags – Flags specifying the color type of a loaded image:</a:t>
            </a:r>
          </a:p>
          <a:p>
            <a:pPr indent="265113"/>
            <a:r>
              <a:rPr lang="en-US" altLang="zh-TW" dirty="0"/>
              <a:t>CV_LOAD_IMAGE_ANYDEPTH</a:t>
            </a:r>
          </a:p>
          <a:p>
            <a:pPr indent="265113"/>
            <a:r>
              <a:rPr lang="en-US" altLang="zh-TW" dirty="0"/>
              <a:t>CV_LOAD_IMAGE_COLOR </a:t>
            </a:r>
          </a:p>
          <a:p>
            <a:pPr indent="265113"/>
            <a:r>
              <a:rPr lang="en-US" altLang="zh-TW" dirty="0"/>
              <a:t>CV_LOAD_IMAGE_GRAYSCALE</a:t>
            </a:r>
          </a:p>
        </p:txBody>
      </p:sp>
    </p:spTree>
    <p:extLst>
      <p:ext uri="{BB962C8B-B14F-4D97-AF65-F5344CB8AC3E}">
        <p14:creationId xmlns:p14="http://schemas.microsoft.com/office/powerpoint/2010/main" val="792183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0" y="538952"/>
            <a:ext cx="8635991" cy="2532311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a color image, “color.png”</a:t>
            </a:r>
          </a:p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Exchange 3 channels of the image </a:t>
            </a:r>
            <a:r>
              <a:rPr lang="en-US" altLang="zh-TW" sz="20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altLang="zh-TW" sz="2000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altLang="zh-TW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lang="en-US" altLang="zh-TW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altLang="zh-TW" sz="20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altLang="zh-TW" sz="2000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br>
              <a:rPr lang="en-US" altLang="zh-TW" sz="2000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2) Open a new window to show the result.</a:t>
            </a:r>
          </a:p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Example</a:t>
            </a:r>
            <a:r>
              <a:rPr lang="zh-TW" altLang="en-US" sz="2000" dirty="0">
                <a:latin typeface="Arial"/>
                <a:ea typeface="Arial"/>
                <a:cs typeface="Arial"/>
                <a:sym typeface="Arial"/>
              </a:rPr>
              <a:t>：</a:t>
            </a:r>
            <a:r>
              <a:rPr lang="en-US" altLang="zh-TW" sz="20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altLang="zh-TW" sz="2000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altLang="zh-TW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 </a:t>
            </a:r>
            <a:r>
              <a:rPr lang="en-US" altLang="zh-TW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value of </a:t>
            </a:r>
            <a:r>
              <a:rPr lang="zh-TW" altLang="zh-TW" sz="2000" dirty="0">
                <a:latin typeface="Arial"/>
                <a:ea typeface="Arial"/>
                <a:cs typeface="Arial"/>
                <a:sym typeface="Arial"/>
              </a:rPr>
              <a:t>pixel P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is P(a,b,c), the value of pixel P will be P(b,c,a) after changing.</a:t>
            </a:r>
            <a:endParaRPr lang="zh-TW" altLang="en-US" sz="2000" dirty="0">
              <a:latin typeface="Arial"/>
              <a:ea typeface="Arial"/>
              <a:cs typeface="Arial"/>
              <a:sym typeface="Arial"/>
            </a:endParaRPr>
          </a:p>
          <a:p>
            <a:pPr marL="361950" indent="-361950">
              <a:lnSpc>
                <a:spcPct val="100000"/>
              </a:lnSpc>
            </a:pPr>
            <a:r>
              <a:rPr lang="en-US" altLang="zh-TW" sz="2000" dirty="0"/>
              <a:t>Hint: Textbook Chapter 3, p.31 ~ p.44</a:t>
            </a:r>
            <a:endParaRPr lang="zh-TW" altLang="en-US" sz="2000" dirty="0"/>
          </a:p>
        </p:txBody>
      </p:sp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5304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1.2 Color Conversion 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b="1" dirty="0"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%)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endParaRPr lang="zh-TW" altLang="en-US" sz="2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7106083" y="6574135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9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Shape 133"/>
          <p:cNvPicPr preferRelativeResize="0"/>
          <p:nvPr/>
        </p:nvPicPr>
        <p:blipFill rotWithShape="1">
          <a:blip r:embed="rId3">
            <a:alphaModFix/>
          </a:blip>
          <a:srcRect l="9743" t="59590" r="54550" b="-711"/>
          <a:stretch/>
        </p:blipFill>
        <p:spPr>
          <a:xfrm>
            <a:off x="3125454" y="3610215"/>
            <a:ext cx="2726731" cy="280853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39">
            <a:extLst>
              <a:ext uri="{FF2B5EF4-FFF2-40B4-BE49-F238E27FC236}">
                <a16:creationId xmlns:a16="http://schemas.microsoft.com/office/drawing/2014/main" id="{B8DC6562-D898-4B62-A00C-1BDC47DB0925}"/>
              </a:ext>
            </a:extLst>
          </p:cNvPr>
          <p:cNvSpPr/>
          <p:nvPr/>
        </p:nvSpPr>
        <p:spPr>
          <a:xfrm>
            <a:off x="5846417" y="4838114"/>
            <a:ext cx="502358" cy="35273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 dirty="0"/>
          </a:p>
        </p:txBody>
      </p:sp>
      <p:pic>
        <p:nvPicPr>
          <p:cNvPr id="13" name="Shape 133">
            <a:extLst>
              <a:ext uri="{FF2B5EF4-FFF2-40B4-BE49-F238E27FC236}">
                <a16:creationId xmlns:a16="http://schemas.microsoft.com/office/drawing/2014/main" id="{EE5F8236-BFD6-4995-8905-A0D9058AE67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0442" t="58879" r="3851"/>
          <a:stretch/>
        </p:blipFill>
        <p:spPr>
          <a:xfrm>
            <a:off x="6343007" y="3610215"/>
            <a:ext cx="2726732" cy="2808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DEF66E-A78F-4431-97DD-D2547FAB04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61" t="13780" r="71111" b="30576"/>
          <a:stretch/>
        </p:blipFill>
        <p:spPr>
          <a:xfrm>
            <a:off x="427222" y="2784637"/>
            <a:ext cx="2675502" cy="404246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DA0897D-81A0-4DEB-B474-EBDD2617D02B}"/>
              </a:ext>
            </a:extLst>
          </p:cNvPr>
          <p:cNvSpPr/>
          <p:nvPr/>
        </p:nvSpPr>
        <p:spPr>
          <a:xfrm>
            <a:off x="787758" y="4079970"/>
            <a:ext cx="1954429" cy="7667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747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常用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3230</TotalTime>
  <Words>1862</Words>
  <Application>Microsoft Office PowerPoint</Application>
  <PresentationFormat>On-screen Show (4:3)</PresentationFormat>
  <Paragraphs>294</Paragraphs>
  <Slides>39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新細明體</vt:lpstr>
      <vt:lpstr>楷体</vt:lpstr>
      <vt:lpstr>標楷體</vt:lpstr>
      <vt:lpstr>Arial</vt:lpstr>
      <vt:lpstr>Calibri</vt:lpstr>
      <vt:lpstr>Cambria Math</vt:lpstr>
      <vt:lpstr>Symbol</vt:lpstr>
      <vt:lpstr>Times New Roman</vt:lpstr>
      <vt:lpstr>Wingdings</vt:lpstr>
      <vt:lpstr>Office 佈景主題</vt:lpstr>
      <vt:lpstr>初階影像處理、嵌入式機器人視覺 及人機互動 (Introduction to Image Processing, Embedded Robot Vision and Human-Computer Interaction)  Homework 1</vt:lpstr>
      <vt:lpstr>Notice (1/2)</vt:lpstr>
      <vt:lpstr>Notices (2/2)</vt:lpstr>
      <vt:lpstr>Assignment scoring (Total: 100%)</vt:lpstr>
      <vt:lpstr>0. GUI</vt:lpstr>
      <vt:lpstr>1. (20%) Image Processing           (出題： Tri, Helen, Ann, Ford, Phu)</vt:lpstr>
      <vt:lpstr>1.1 Load Image File (5%)</vt:lpstr>
      <vt:lpstr>1.1 Load Image File (5%): Answer      (Gimmy)</vt:lpstr>
      <vt:lpstr>1.2 Color Conversion (5%) </vt:lpstr>
      <vt:lpstr>1.2 Color Conversion (5%): Answer     (Gimmy) </vt:lpstr>
      <vt:lpstr>1.3 Image Flipping (5%) </vt:lpstr>
      <vt:lpstr>1.3 Image Flipping (5%): Answer       (Gimmy) </vt:lpstr>
      <vt:lpstr>1.4 Blending (5%)</vt:lpstr>
      <vt:lpstr>1.4 Blending (5%): Answer          (Gimmy) </vt:lpstr>
      <vt:lpstr>1.4 Blending (5%): Answer          (Gimmy) </vt:lpstr>
      <vt:lpstr>2. Edge Detection (20%)           (出題：Ben, Carol)</vt:lpstr>
      <vt:lpstr>2.1 Convert to grayscale image &amp; smooth        (Shaku) </vt:lpstr>
      <vt:lpstr>2.2 Write your own Sobel edge detection       (Shaku) </vt:lpstr>
      <vt:lpstr>2.2 Write your own Sobel edge detection       (Shaku) </vt:lpstr>
      <vt:lpstr>2.2 Write your own Sobel edge detection       (Shaku) </vt:lpstr>
      <vt:lpstr>2.3 Magnitude            (Shaku)</vt:lpstr>
      <vt:lpstr>2.3 Magnitude            (Shaku)</vt:lpstr>
      <vt:lpstr>2.3 Direction            (Shaku)</vt:lpstr>
      <vt:lpstr>2.3 Direction            (Shaku)</vt:lpstr>
      <vt:lpstr>2.3 Direction            (Shaku)</vt:lpstr>
      <vt:lpstr>3. The Gaussian and Laplacian pyramids (20%)                                       (出題：Erin, Daniel, Oscar) </vt:lpstr>
      <vt:lpstr>3. The Gaussian and Laplacian pyramids: Answer                                                       (Yi Yuan) </vt:lpstr>
      <vt:lpstr>3. The Gaussian and Laplacian pyramids: Answer                                                       (Yi Yuan) </vt:lpstr>
      <vt:lpstr>4. (20%) Adaptive Threshold      (出題: Edward, Jenny)</vt:lpstr>
      <vt:lpstr>4.1 Global Threshold (10%)    </vt:lpstr>
      <vt:lpstr>PowerPoint Presentation</vt:lpstr>
      <vt:lpstr>4.2 Local Threshold (10%) </vt:lpstr>
      <vt:lpstr>4.2 Local Threshold (10%): Answer    (Michael)</vt:lpstr>
      <vt:lpstr>5.1 (10%) Transforms: Rotation, Scaling, Translation                 (出題：Tri, Helen, Ann)</vt:lpstr>
      <vt:lpstr>5.1 (10%) Transforms: Rotation, Scaling, Translation Answer         (Rex)</vt:lpstr>
      <vt:lpstr>PowerPoint Presentation</vt:lpstr>
      <vt:lpstr>5.2 (10%) Perspective Transformation: Answer  (Rex)</vt:lpstr>
      <vt:lpstr>5.2 (10%) Perspective Transformation: Answer  (Rex)</vt:lpstr>
      <vt:lpstr>5.2 (10%) Perspective Transformation: Answer  (Rex)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初階影像處理、嵌入式機器人視覺 及人機互動  Homework 1</dc:title>
  <cp:lastModifiedBy>Edward Nguyen</cp:lastModifiedBy>
  <cp:revision>722</cp:revision>
  <dcterms:modified xsi:type="dcterms:W3CDTF">2018-10-25T09:29:51Z</dcterms:modified>
</cp:coreProperties>
</file>